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269" r:id="rId3"/>
    <p:sldId id="258" r:id="rId4"/>
    <p:sldId id="259" r:id="rId5"/>
    <p:sldId id="260" r:id="rId6"/>
    <p:sldId id="261" r:id="rId7"/>
    <p:sldId id="268" r:id="rId8"/>
  </p:sldIdLst>
  <p:sldSz cx="12192000" cy="6858000"/>
  <p:notesSz cx="67945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7EDD6E-08AE-444F-B509-458566AC7F91}" type="datetimeFigureOut">
              <a:rPr lang="en-GB" smtClean="0"/>
              <a:t>16/01/2024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BE0C54-45EE-4AC8-90D8-2F70342156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9179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BB538-00AE-44E9-90FE-970982BE41C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3ACA9-8BB6-4B50-B48C-20FB39F43B2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513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BB538-00AE-44E9-90FE-970982BE41C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3ACA9-8BB6-4B50-B48C-20FB39F43B2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5550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BB538-00AE-44E9-90FE-970982BE41C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3ACA9-8BB6-4B50-B48C-20FB39F43B2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923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BB538-00AE-44E9-90FE-970982BE41C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3ACA9-8BB6-4B50-B48C-20FB39F43B2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36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BB538-00AE-44E9-90FE-970982BE41C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3ACA9-8BB6-4B50-B48C-20FB39F43B2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3297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BB538-00AE-44E9-90FE-970982BE41C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3ACA9-8BB6-4B50-B48C-20FB39F43B2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358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BB538-00AE-44E9-90FE-970982BE41C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3ACA9-8BB6-4B50-B48C-20FB39F43B2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9796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BB538-00AE-44E9-90FE-970982BE41C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3ACA9-8BB6-4B50-B48C-20FB39F43B2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259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BB538-00AE-44E9-90FE-970982BE41C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3ACA9-8BB6-4B50-B48C-20FB39F43B2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2751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BB538-00AE-44E9-90FE-970982BE41C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3ACA9-8BB6-4B50-B48C-20FB39F43B2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214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BB538-00AE-44E9-90FE-970982BE41C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3ACA9-8BB6-4B50-B48C-20FB39F43B2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314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BB538-00AE-44E9-90FE-970982BE41C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3ACA9-8BB6-4B50-B48C-20FB39F43B2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4475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44"/>
          <p:cNvSpPr>
            <a:spLocks noGrp="1"/>
          </p:cNvSpPr>
          <p:nvPr>
            <p:ph type="title"/>
          </p:nvPr>
        </p:nvSpPr>
        <p:spPr>
          <a:xfrm>
            <a:off x="838200" y="374379"/>
            <a:ext cx="10630098" cy="1451246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sr-Latn-R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Latn-R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2911937"/>
            <a:ext cx="10515600" cy="3265025"/>
          </a:xfrm>
        </p:spPr>
        <p:txBody>
          <a:bodyPr/>
          <a:lstStyle/>
          <a:p>
            <a:pPr marL="0" indent="0" algn="ctr">
              <a:buNone/>
            </a:pPr>
            <a:r>
              <a:rPr lang="sr-Latn-RS" sz="12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marL="0" indent="0" algn="ctr">
              <a:buNone/>
            </a:pPr>
            <a:endParaRPr lang="sr-Latn-R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81307" y="277042"/>
          <a:ext cx="10850137" cy="15676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09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64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079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647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67694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7299858"/>
              </p:ext>
            </p:extLst>
          </p:nvPr>
        </p:nvGraphicFramePr>
        <p:xfrm>
          <a:off x="753624" y="1522297"/>
          <a:ext cx="11077820" cy="45799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778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799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r-Latn-R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r-Latn-R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Construction of municipal wastewater collection and treatment system in </a:t>
                      </a:r>
                      <a:r>
                        <a:rPr kumimoji="0" lang="en-US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Čačak</a:t>
                      </a:r>
                      <a:endParaRPr kumimoji="0" lang="sr-Latn-R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sr-Latn-RS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Publication</a:t>
                      </a:r>
                      <a:r>
                        <a:rPr kumimoji="0" lang="sr-Latn-R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sr-Latn-RS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ref</a:t>
                      </a:r>
                      <a:r>
                        <a:rPr kumimoji="0" lang="sr-Latn-RS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.: </a:t>
                      </a:r>
                      <a:r>
                        <a:rPr kumimoji="0" lang="sr-Latn-RS" sz="1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NEAR/BEG/2023/EA-OP/0148</a:t>
                      </a:r>
                      <a:endParaRPr lang="en-GB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Date/Time: </a:t>
                      </a:r>
                      <a:r>
                        <a:rPr kumimoji="0" lang="sr-Latn-R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</a:t>
                      </a: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sr-Latn-RS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January</a:t>
                      </a: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202</a:t>
                      </a:r>
                      <a:r>
                        <a:rPr kumimoji="0" lang="sr-Latn-R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1</a:t>
                      </a:r>
                      <a:r>
                        <a:rPr kumimoji="0" lang="sr-Latn-R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:00h CET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sr-Latn-RS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Clarification</a:t>
                      </a:r>
                      <a:r>
                        <a:rPr kumimoji="0" lang="sr-Latn-R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sr-Latn-RS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meeting</a:t>
                      </a:r>
                      <a:r>
                        <a:rPr kumimoji="0" lang="sr-Latn-R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sr-Latn-RS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and</a:t>
                      </a:r>
                      <a:r>
                        <a:rPr kumimoji="0" lang="sr-Latn-R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site </a:t>
                      </a:r>
                      <a:r>
                        <a:rPr kumimoji="0" lang="sr-Latn-RS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visit</a:t>
                      </a: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kumimoji="0" lang="sr-Latn-R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kumimoji="0" lang="sr-Latn-R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687" y="17001"/>
            <a:ext cx="730098" cy="109064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65083" y="277042"/>
            <a:ext cx="2220153" cy="60388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977352" y="277043"/>
            <a:ext cx="1687731" cy="598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sr-Latn-RS" sz="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sr-Latn-RS" sz="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sr-Latn-R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</a:t>
            </a:r>
            <a:r>
              <a:rPr lang="sr-Latn-R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sr-Latn-RS" sz="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funded</a:t>
            </a:r>
            <a:r>
              <a:rPr lang="sr-Latn-R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sr-Latn-R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sr-Latn-R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European</a:t>
            </a:r>
            <a:r>
              <a:rPr lang="sr-Latn-R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Union</a:t>
            </a:r>
            <a:endParaRPr lang="en-US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GB" sz="800" dirty="0"/>
          </a:p>
        </p:txBody>
      </p:sp>
      <p:sp>
        <p:nvSpPr>
          <p:cNvPr id="4" name="TextBox 3"/>
          <p:cNvSpPr txBox="1"/>
          <p:nvPr/>
        </p:nvSpPr>
        <p:spPr>
          <a:xfrm>
            <a:off x="927515" y="242013"/>
            <a:ext cx="26470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REPUBLIC OF SERBIA </a:t>
            </a:r>
            <a:b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sr-Latn-RS" sz="800" b="1" dirty="0">
                <a:latin typeface="Arial" panose="020B0604020202020204" pitchFamily="34" charset="0"/>
                <a:cs typeface="Arial" panose="020B0604020202020204" pitchFamily="34" charset="0"/>
              </a:rPr>
              <a:t>INISTRY OF ENVIRONMENTAL PROTECTION </a:t>
            </a:r>
          </a:p>
          <a:p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MINISTRY OF FINANCE</a:t>
            </a:r>
            <a:b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Department for Contracting and Financing of EU Funded </a:t>
            </a:r>
            <a:r>
              <a:rPr lang="en-US" sz="800" b="1" dirty="0" err="1">
                <a:latin typeface="Arial" panose="020B0604020202020204" pitchFamily="34" charset="0"/>
                <a:cs typeface="Arial" panose="020B0604020202020204" pitchFamily="34" charset="0"/>
              </a:rPr>
              <a:t>Programmes</a:t>
            </a:r>
            <a:endParaRPr lang="en-US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1230620"/>
            <a:ext cx="12192000" cy="4571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7686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44"/>
          <p:cNvSpPr>
            <a:spLocks noGrp="1"/>
          </p:cNvSpPr>
          <p:nvPr>
            <p:ph type="title"/>
          </p:nvPr>
        </p:nvSpPr>
        <p:spPr>
          <a:xfrm>
            <a:off x="838200" y="374379"/>
            <a:ext cx="10630098" cy="1451246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sr-Latn-R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Latn-R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6661406"/>
              </p:ext>
            </p:extLst>
          </p:nvPr>
        </p:nvGraphicFramePr>
        <p:xfrm>
          <a:off x="1111936" y="1349507"/>
          <a:ext cx="10850137" cy="1337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09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64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079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647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337992">
                <a:tc>
                  <a:txBody>
                    <a:bodyPr/>
                    <a:lstStyle/>
                    <a:p>
                      <a:pPr algn="just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sr-Latn-RS" sz="4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AGENDA</a:t>
                      </a:r>
                      <a:endParaRPr lang="en-US" sz="4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687" y="17001"/>
            <a:ext cx="730098" cy="109064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65083" y="277042"/>
            <a:ext cx="2220153" cy="60388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965368" y="290691"/>
            <a:ext cx="16997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sr-Latn-RS" sz="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sr-Latn-RS" sz="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sr-Latn-R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</a:t>
            </a:r>
            <a:r>
              <a:rPr lang="sr-Latn-R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sr-Latn-RS" sz="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funded</a:t>
            </a:r>
            <a:r>
              <a:rPr lang="sr-Latn-R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sr-Latn-R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sr-Latn-R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European</a:t>
            </a:r>
            <a:r>
              <a:rPr lang="sr-Latn-R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Union</a:t>
            </a:r>
            <a:endParaRPr lang="en-US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GB" sz="800" dirty="0"/>
          </a:p>
        </p:txBody>
      </p:sp>
      <p:sp>
        <p:nvSpPr>
          <p:cNvPr id="4" name="TextBox 3"/>
          <p:cNvSpPr txBox="1"/>
          <p:nvPr/>
        </p:nvSpPr>
        <p:spPr>
          <a:xfrm>
            <a:off x="927515" y="242013"/>
            <a:ext cx="26470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REPUBLIC OF SERBIA </a:t>
            </a:r>
            <a:b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sr-Latn-RS" sz="800" b="1" dirty="0">
                <a:latin typeface="Arial" panose="020B0604020202020204" pitchFamily="34" charset="0"/>
                <a:cs typeface="Arial" panose="020B0604020202020204" pitchFamily="34" charset="0"/>
              </a:rPr>
              <a:t>INISTRY OF ENVIRONMENTAL PROTECTION </a:t>
            </a:r>
          </a:p>
          <a:p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MINISTRY OF FINANCE</a:t>
            </a:r>
            <a:b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Department for Contracting and Financing of EU Funded </a:t>
            </a:r>
            <a:r>
              <a:rPr lang="en-US" sz="800" b="1" dirty="0" err="1">
                <a:latin typeface="Arial" panose="020B0604020202020204" pitchFamily="34" charset="0"/>
                <a:cs typeface="Arial" panose="020B0604020202020204" pitchFamily="34" charset="0"/>
              </a:rPr>
              <a:t>Programmes</a:t>
            </a:r>
            <a:endParaRPr lang="en-US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1230620"/>
            <a:ext cx="12192000" cy="4571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sr-Latn-RS" sz="12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marL="0" indent="0" algn="ctr">
              <a:buNone/>
            </a:pPr>
            <a:endParaRPr lang="sr-Latn-R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4616569"/>
              </p:ext>
            </p:extLst>
          </p:nvPr>
        </p:nvGraphicFramePr>
        <p:xfrm>
          <a:off x="3191069" y="2527649"/>
          <a:ext cx="5785291" cy="23083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63698">
                  <a:extLst>
                    <a:ext uri="{9D8B030D-6E8A-4147-A177-3AD203B41FA5}">
                      <a16:colId xmlns:a16="http://schemas.microsoft.com/office/drawing/2014/main" val="3869715969"/>
                    </a:ext>
                  </a:extLst>
                </a:gridCol>
                <a:gridCol w="4721593">
                  <a:extLst>
                    <a:ext uri="{9D8B030D-6E8A-4147-A177-3AD203B41FA5}">
                      <a16:colId xmlns:a16="http://schemas.microsoft.com/office/drawing/2014/main" val="3096392530"/>
                    </a:ext>
                  </a:extLst>
                </a:gridCol>
              </a:tblGrid>
              <a:tr h="3010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sr-Latn-R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:00 – 1</a:t>
                      </a:r>
                      <a:r>
                        <a:rPr lang="sr-Latn-R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:15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200" b="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Gethering</a:t>
                      </a:r>
                      <a:r>
                        <a:rPr lang="sr-Latn-RS" sz="12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r-Latn-RS" sz="1200" b="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sr-Latn-RS" sz="12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r-Latn-RS" sz="1200" b="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sr-Latn-RS" sz="12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r-Latn-RS" sz="1200" b="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participant</a:t>
                      </a:r>
                      <a:r>
                        <a:rPr lang="sr-Latn-RS" sz="12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r-Latn-RS" sz="1200" b="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and</a:t>
                      </a:r>
                      <a:r>
                        <a:rPr lang="sr-Latn-RS" sz="12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r-Latn-RS" sz="1200" b="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registration</a:t>
                      </a:r>
                      <a:endParaRPr lang="en-US" sz="1200" b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17514237"/>
                  </a:ext>
                </a:extLst>
              </a:tr>
              <a:tr h="25852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sr-Latn-R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:15 - 1</a:t>
                      </a:r>
                      <a:r>
                        <a:rPr lang="sr-Latn-R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sr-Latn-R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Welcome</a:t>
                      </a:r>
                      <a:r>
                        <a:rPr lang="sr-Latn-R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note, </a:t>
                      </a:r>
                      <a:r>
                        <a:rPr lang="sr-Latn-RS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sr-Latn-R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r-Latn-RS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City</a:t>
                      </a:r>
                      <a:r>
                        <a:rPr lang="sr-Latn-R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r-Latn-RS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sr-Latn-R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Čačak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91550894"/>
                  </a:ext>
                </a:extLst>
              </a:tr>
              <a:tr h="56009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sr-Latn-R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sr-Latn-R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0 - 11:</a:t>
                      </a:r>
                      <a:r>
                        <a:rPr lang="sr-Latn-R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Opening of the clarification meeting and procedural details - Contracting Authority, Department for Contracting and Financing of EU Funded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Programmes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17888546"/>
                  </a:ext>
                </a:extLst>
              </a:tr>
              <a:tr h="23496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sr-Latn-R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:30 - 1</a:t>
                      </a:r>
                      <a:r>
                        <a:rPr lang="sr-Latn-R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sr-Latn-R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Presentation</a:t>
                      </a:r>
                      <a:r>
                        <a:rPr lang="sr-Latn-R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r-Latn-RS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sr-Latn-R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r-Latn-RS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sr-Latn-R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Project </a:t>
                      </a:r>
                      <a:r>
                        <a:rPr lang="sr-Latn-RS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by</a:t>
                      </a:r>
                      <a:r>
                        <a:rPr lang="sr-Latn-R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r-Latn-RS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Tecnical</a:t>
                      </a:r>
                      <a:r>
                        <a:rPr lang="sr-Latn-RS" sz="12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r-Latn-RS" sz="1200" baseline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assistance</a:t>
                      </a:r>
                      <a:r>
                        <a:rPr lang="sr-Latn-RS" sz="12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sr-Latn-R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Questions/Answers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161032"/>
                  </a:ext>
                </a:extLst>
              </a:tr>
              <a:tr h="23496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12:00 – 12:30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200" b="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Travel</a:t>
                      </a:r>
                      <a:r>
                        <a:rPr lang="sr-Latn-RS" sz="12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to site </a:t>
                      </a:r>
                      <a:r>
                        <a:rPr lang="sr-Latn-RS" sz="1200" b="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visit</a:t>
                      </a:r>
                      <a:endParaRPr lang="en-US" sz="1200" b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67051418"/>
                  </a:ext>
                </a:extLst>
              </a:tr>
              <a:tr h="23496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12: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sr-Latn-R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0-13: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sr-Latn-R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2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Site </a:t>
                      </a:r>
                      <a:r>
                        <a:rPr lang="sr-Latn-RS" sz="1200" b="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visit</a:t>
                      </a:r>
                      <a:endParaRPr lang="en-US" sz="1200" b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41711915"/>
                  </a:ext>
                </a:extLst>
              </a:tr>
              <a:tr h="46993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sr-Latn-R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:30</a:t>
                      </a:r>
                      <a:r>
                        <a:rPr lang="sr-Latn-R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sr-Latn-R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ertificates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of attendance</a:t>
                      </a:r>
                      <a:r>
                        <a:rPr lang="sr-Latn-R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r-Latn-RS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hand-over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494887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05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44"/>
          <p:cNvSpPr>
            <a:spLocks noGrp="1"/>
          </p:cNvSpPr>
          <p:nvPr>
            <p:ph type="title"/>
          </p:nvPr>
        </p:nvSpPr>
        <p:spPr>
          <a:xfrm>
            <a:off x="838200" y="374379"/>
            <a:ext cx="10630098" cy="1451246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sr-Latn-R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Latn-R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2911937"/>
            <a:ext cx="10515600" cy="32650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r-Latn-RS" sz="12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marL="0" lvl="0" indent="0" algn="ctr">
              <a:buNone/>
            </a:pPr>
            <a:endParaRPr lang="sr-Latn-R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81307" y="277042"/>
          <a:ext cx="10850137" cy="15676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09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64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079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647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67694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0539428"/>
              </p:ext>
            </p:extLst>
          </p:nvPr>
        </p:nvGraphicFramePr>
        <p:xfrm>
          <a:off x="753624" y="1522297"/>
          <a:ext cx="11077820" cy="46546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778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546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r-Latn-R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r-Latn-R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el"/>
                          <a:ea typeface="+mn-ea"/>
                          <a:cs typeface="Times New Roman" panose="02020603050405020304" pitchFamily="18" charset="0"/>
                        </a:rPr>
                        <a:t>PROCEDURAL DETAILS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sr-Latn-R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Project</a:t>
                      </a:r>
                      <a:r>
                        <a:rPr kumimoji="0" lang="sr-Latn-R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is</a:t>
                      </a: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funded by European Union</a:t>
                      </a:r>
                      <a:r>
                        <a:rPr kumimoji="0" lang="sr-Latn-R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through</a:t>
                      </a:r>
                      <a:r>
                        <a:rPr kumimoji="0" lang="sr-Latn-R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the </a:t>
                      </a: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Annual Action </a:t>
                      </a:r>
                      <a:r>
                        <a:rPr kumimoji="0" lang="en-US" sz="16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Programme</a:t>
                      </a: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for Serbia for the year 20</a:t>
                      </a:r>
                      <a:r>
                        <a:rPr kumimoji="0" lang="sr-Latn-R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20, </a:t>
                      </a:r>
                      <a:r>
                        <a:rPr kumimoji="0" lang="sr-Latn-RS" sz="16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part</a:t>
                      </a:r>
                      <a:r>
                        <a:rPr kumimoji="0" lang="sr-Latn-R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II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Co-financing</a:t>
                      </a:r>
                      <a:r>
                        <a:rPr kumimoji="0" lang="sr-Latn-R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is provided</a:t>
                      </a: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by </a:t>
                      </a:r>
                      <a:r>
                        <a:rPr kumimoji="0" lang="sr-Latn-R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</a:t>
                      </a: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he Republic of Serbia</a:t>
                      </a:r>
                      <a:endParaRPr kumimoji="0" lang="sr-Latn-R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tender procedure:</a:t>
                      </a:r>
                      <a:r>
                        <a:rPr kumimoji="0" lang="sr-Latn-R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International open tender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Procurement rules:</a:t>
                      </a:r>
                      <a:r>
                        <a:rPr kumimoji="0" lang="sr-Latn-R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PRAG</a:t>
                      </a:r>
                      <a:r>
                        <a:rPr kumimoji="0" lang="sr-Latn-R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</a:t>
                      </a: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Practical</a:t>
                      </a:r>
                      <a:r>
                        <a:rPr kumimoji="0" lang="sr-Latn-R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Guide</a:t>
                      </a:r>
                      <a:r>
                        <a:rPr kumimoji="0" lang="sr-Latn-R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</a:t>
                      </a:r>
                      <a:r>
                        <a:rPr kumimoji="0" lang="sr-Latn-R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</a:t>
                      </a:r>
                      <a:r>
                        <a:rPr kumimoji="0" lang="en-US" sz="16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pplicable</a:t>
                      </a: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as of 24 June 2022</a:t>
                      </a:r>
                      <a:endParaRPr kumimoji="0" lang="sr-Latn-R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28600" marR="0" lvl="0" indent="-228600" algn="just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Contracting Authority:</a:t>
                      </a:r>
                      <a:r>
                        <a:rPr kumimoji="0" lang="sr-Latn-R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Government of </a:t>
                      </a:r>
                      <a:r>
                        <a:rPr kumimoji="0" lang="sr-Latn-R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</a:t>
                      </a: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he Republic of Serbia,</a:t>
                      </a:r>
                      <a:r>
                        <a:rPr kumimoji="0" lang="sr-Latn-R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represented by the Ministry of Finance,</a:t>
                      </a:r>
                      <a:r>
                        <a:rPr kumimoji="0" lang="sr-Latn-R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Department for Contracting and Financing of EU</a:t>
                      </a:r>
                      <a:r>
                        <a:rPr kumimoji="0" lang="sr-Latn-R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Funded </a:t>
                      </a:r>
                      <a:r>
                        <a:rPr kumimoji="0" lang="en-US" sz="16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Programmes</a:t>
                      </a: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(CFCU)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Final Beneficiary:</a:t>
                      </a:r>
                      <a:r>
                        <a:rPr kumimoji="0" lang="sr-Latn-R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Ministry of </a:t>
                      </a:r>
                      <a:r>
                        <a:rPr kumimoji="0" lang="sr-Latn-RS" sz="16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Environmental</a:t>
                      </a:r>
                      <a:r>
                        <a:rPr kumimoji="0" lang="sr-Latn-R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sr-Latn-RS" sz="16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protection</a:t>
                      </a:r>
                      <a:endParaRPr kumimoji="0" lang="sr-Latn-R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kumimoji="0" lang="sr-Latn-R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kumimoji="0" lang="sr-Latn-R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687" y="17001"/>
            <a:ext cx="730098" cy="109064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65083" y="277042"/>
            <a:ext cx="2220153" cy="60388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116409" y="776637"/>
            <a:ext cx="28581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sr-Latn-RS" sz="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sr-Latn-RS" sz="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sr-Latn-R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</a:t>
            </a:r>
            <a:r>
              <a:rPr lang="sr-Latn-R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sr-Latn-RS" sz="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funded</a:t>
            </a:r>
            <a:r>
              <a:rPr lang="sr-Latn-R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sr-Latn-R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sr-Latn-R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European</a:t>
            </a:r>
            <a:r>
              <a:rPr lang="sr-Latn-R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Union</a:t>
            </a:r>
            <a:endParaRPr lang="en-US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GB" sz="800" dirty="0"/>
          </a:p>
        </p:txBody>
      </p:sp>
      <p:sp>
        <p:nvSpPr>
          <p:cNvPr id="4" name="TextBox 3"/>
          <p:cNvSpPr txBox="1"/>
          <p:nvPr/>
        </p:nvSpPr>
        <p:spPr>
          <a:xfrm>
            <a:off x="927515" y="242013"/>
            <a:ext cx="26470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REPUBLIC OF SERBIA </a:t>
            </a:r>
            <a:b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sr-Latn-RS" sz="800" b="1" dirty="0">
                <a:latin typeface="Arial" panose="020B0604020202020204" pitchFamily="34" charset="0"/>
                <a:cs typeface="Arial" panose="020B0604020202020204" pitchFamily="34" charset="0"/>
              </a:rPr>
              <a:t>INISTRY OF ENVIRONMENTAL PROTECTION</a:t>
            </a:r>
          </a:p>
          <a:p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MINISTRY OF FINANCE</a:t>
            </a:r>
            <a:b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Department for Contracting and Financing of EU Funded </a:t>
            </a:r>
            <a:r>
              <a:rPr lang="en-US" sz="800" b="1" dirty="0" err="1">
                <a:latin typeface="Arial" panose="020B0604020202020204" pitchFamily="34" charset="0"/>
                <a:cs typeface="Arial" panose="020B0604020202020204" pitchFamily="34" charset="0"/>
              </a:rPr>
              <a:t>Programmes</a:t>
            </a:r>
            <a:endParaRPr lang="en-US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1230620"/>
            <a:ext cx="12192000" cy="4571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2801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44"/>
          <p:cNvSpPr>
            <a:spLocks noGrp="1"/>
          </p:cNvSpPr>
          <p:nvPr>
            <p:ph type="title"/>
          </p:nvPr>
        </p:nvSpPr>
        <p:spPr>
          <a:xfrm>
            <a:off x="838200" y="374379"/>
            <a:ext cx="10630098" cy="1451246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sr-Latn-R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Latn-R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2911937"/>
            <a:ext cx="10515600" cy="32650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r-Latn-RS" sz="12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marL="0" lvl="0" indent="0" algn="ctr">
              <a:buNone/>
            </a:pPr>
            <a:endParaRPr lang="sr-Latn-R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81307" y="277042"/>
          <a:ext cx="10850137" cy="15676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09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64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079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647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67694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2071883"/>
              </p:ext>
            </p:extLst>
          </p:nvPr>
        </p:nvGraphicFramePr>
        <p:xfrm>
          <a:off x="753624" y="1626035"/>
          <a:ext cx="11077820" cy="45509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778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509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r-Latn-R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r-Latn-R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PROCEDURAL DETAILS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el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sr-Latn-R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kumimoji="0" lang="sr-Latn-R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kumimoji="0" lang="sr-Latn-R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687" y="17001"/>
            <a:ext cx="730098" cy="109064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65083" y="277042"/>
            <a:ext cx="2220153" cy="60388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965368" y="290691"/>
            <a:ext cx="16997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sr-Latn-RS" sz="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sr-Latn-RS" sz="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sr-Latn-R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</a:t>
            </a:r>
            <a:r>
              <a:rPr lang="sr-Latn-R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sr-Latn-RS" sz="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funded</a:t>
            </a:r>
            <a:r>
              <a:rPr lang="sr-Latn-R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sr-Latn-R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sr-Latn-R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European</a:t>
            </a:r>
            <a:r>
              <a:rPr lang="sr-Latn-R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Union</a:t>
            </a:r>
            <a:endParaRPr lang="en-US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GB" sz="800" dirty="0"/>
          </a:p>
        </p:txBody>
      </p:sp>
      <p:sp>
        <p:nvSpPr>
          <p:cNvPr id="4" name="TextBox 3"/>
          <p:cNvSpPr txBox="1"/>
          <p:nvPr/>
        </p:nvSpPr>
        <p:spPr>
          <a:xfrm>
            <a:off x="927515" y="242013"/>
            <a:ext cx="26470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REPUBLIC OF SERBIA </a:t>
            </a:r>
            <a:b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sr-Latn-RS" sz="800" b="1" dirty="0">
                <a:latin typeface="Arial" panose="020B0604020202020204" pitchFamily="34" charset="0"/>
                <a:cs typeface="Arial" panose="020B0604020202020204" pitchFamily="34" charset="0"/>
              </a:rPr>
              <a:t>INISTRY OF ENVIRONMENTAL PROTECTION </a:t>
            </a:r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MINISTRY OF FINANCE</a:t>
            </a:r>
            <a:b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Department for Contracting and Financing of EU Funded </a:t>
            </a:r>
            <a:r>
              <a:rPr lang="en-US" sz="800" b="1" dirty="0" err="1">
                <a:latin typeface="Arial" panose="020B0604020202020204" pitchFamily="34" charset="0"/>
                <a:cs typeface="Arial" panose="020B0604020202020204" pitchFamily="34" charset="0"/>
              </a:rPr>
              <a:t>Programmes</a:t>
            </a:r>
            <a:endParaRPr lang="en-US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1230620"/>
            <a:ext cx="12192000" cy="4571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Content Placeholder 4"/>
          <p:cNvSpPr txBox="1">
            <a:spLocks/>
          </p:cNvSpPr>
          <p:nvPr/>
        </p:nvSpPr>
        <p:spPr>
          <a:xfrm>
            <a:off x="838200" y="2067750"/>
            <a:ext cx="10515600" cy="4288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1200" dirty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sr-Latn-RS" sz="1600" dirty="0">
                <a:latin typeface="Arial" panose="020B0604020202020204" pitchFamily="34" charset="0"/>
                <a:cs typeface="Arial" panose="020B0604020202020204" pitchFamily="34" charset="0"/>
              </a:rPr>
              <a:t>   PARTIES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IN PROJECT IMPLEMENTATION</a:t>
            </a:r>
            <a:endParaRPr lang="sr-Latn-R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sr-Latn-R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614196" y="3545633"/>
            <a:ext cx="2799184" cy="429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1200" dirty="0">
                <a:latin typeface="Arial" panose="020B0604020202020204" pitchFamily="34" charset="0"/>
                <a:cs typeface="Arial" panose="020B0604020202020204" pitchFamily="34" charset="0"/>
              </a:rPr>
              <a:t>CONTRACTING AUTHORITY</a:t>
            </a:r>
          </a:p>
          <a:p>
            <a:pPr algn="ctr"/>
            <a:r>
              <a:rPr lang="sr-Latn-RS" sz="1200" dirty="0">
                <a:latin typeface="Arial" panose="020B0604020202020204" pitchFamily="34" charset="0"/>
                <a:cs typeface="Arial" panose="020B0604020202020204" pitchFamily="34" charset="0"/>
              </a:rPr>
              <a:t>(CFCU)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1240971" y="3654177"/>
            <a:ext cx="373225" cy="2272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100237" y="3711936"/>
            <a:ext cx="140734" cy="20806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>
            <a:off x="1949321" y="3985754"/>
            <a:ext cx="298579" cy="5769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Up Arrow 18"/>
          <p:cNvSpPr/>
          <p:nvPr/>
        </p:nvSpPr>
        <p:spPr>
          <a:xfrm>
            <a:off x="3657600" y="3985754"/>
            <a:ext cx="279918" cy="5753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614196" y="4566542"/>
            <a:ext cx="2799184" cy="4198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1200" dirty="0">
                <a:latin typeface="Arial" panose="020B0604020202020204" pitchFamily="34" charset="0"/>
                <a:cs typeface="Arial" panose="020B0604020202020204" pitchFamily="34" charset="0"/>
              </a:rPr>
              <a:t>SUPERVISOR / ENGINEER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Down Arrow 20"/>
          <p:cNvSpPr/>
          <p:nvPr/>
        </p:nvSpPr>
        <p:spPr>
          <a:xfrm>
            <a:off x="1949322" y="4986419"/>
            <a:ext cx="298578" cy="5009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Up Arrow 21"/>
          <p:cNvSpPr/>
          <p:nvPr/>
        </p:nvSpPr>
        <p:spPr>
          <a:xfrm>
            <a:off x="3657601" y="4991877"/>
            <a:ext cx="279917" cy="50094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614196" y="5492822"/>
            <a:ext cx="2799184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1200" dirty="0">
                <a:latin typeface="Arial" panose="020B0604020202020204" pitchFamily="34" charset="0"/>
                <a:cs typeface="Arial" panose="020B0604020202020204" pitchFamily="34" charset="0"/>
              </a:rPr>
              <a:t>WORKS CONTRACTOR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ight Arrow 23"/>
          <p:cNvSpPr/>
          <p:nvPr/>
        </p:nvSpPr>
        <p:spPr>
          <a:xfrm>
            <a:off x="1240971" y="5619379"/>
            <a:ext cx="373225" cy="2309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>
            <a:off x="5365102" y="4226767"/>
            <a:ext cx="1502229" cy="3343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Arrow 25"/>
          <p:cNvSpPr/>
          <p:nvPr/>
        </p:nvSpPr>
        <p:spPr>
          <a:xfrm>
            <a:off x="5365102" y="4226767"/>
            <a:ext cx="1502229" cy="3343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Left Arrow 26"/>
          <p:cNvSpPr/>
          <p:nvPr/>
        </p:nvSpPr>
        <p:spPr>
          <a:xfrm>
            <a:off x="5365102" y="4986420"/>
            <a:ext cx="1502229" cy="34136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7716415" y="4058816"/>
            <a:ext cx="2444621" cy="5131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1200" dirty="0">
                <a:latin typeface="Arial" panose="020B0604020202020204" pitchFamily="34" charset="0"/>
                <a:cs typeface="Arial" panose="020B0604020202020204" pitchFamily="34" charset="0"/>
              </a:rPr>
              <a:t>Final Beneficiary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Down Arrow 28"/>
          <p:cNvSpPr/>
          <p:nvPr/>
        </p:nvSpPr>
        <p:spPr>
          <a:xfrm>
            <a:off x="8201608" y="4571999"/>
            <a:ext cx="233265" cy="41442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Down Arrow 29"/>
          <p:cNvSpPr/>
          <p:nvPr/>
        </p:nvSpPr>
        <p:spPr>
          <a:xfrm>
            <a:off x="8201608" y="4571999"/>
            <a:ext cx="233265" cy="41442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Up Arrow 30"/>
          <p:cNvSpPr/>
          <p:nvPr/>
        </p:nvSpPr>
        <p:spPr>
          <a:xfrm>
            <a:off x="9489232" y="4561086"/>
            <a:ext cx="223935" cy="42533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7716415" y="4986420"/>
            <a:ext cx="2444621" cy="5009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1200" dirty="0" err="1">
                <a:latin typeface="Arial" panose="020B0604020202020204" pitchFamily="34" charset="0"/>
                <a:cs typeface="Arial" panose="020B0604020202020204" pitchFamily="34" charset="0"/>
              </a:rPr>
              <a:t>End</a:t>
            </a:r>
            <a:r>
              <a:rPr lang="sr-Latn-R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1200" dirty="0" err="1">
                <a:latin typeface="Arial" panose="020B0604020202020204" pitchFamily="34" charset="0"/>
                <a:cs typeface="Arial" panose="020B0604020202020204" pitchFamily="34" charset="0"/>
              </a:rPr>
              <a:t>Recipient</a:t>
            </a:r>
            <a:r>
              <a:rPr lang="sr-Latn-RS" sz="1200" dirty="0">
                <a:latin typeface="Arial" panose="020B0604020202020204" pitchFamily="34" charset="0"/>
                <a:cs typeface="Arial" panose="020B0604020202020204" pitchFamily="34" charset="0"/>
              </a:rPr>
              <a:t>(s)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5633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44"/>
          <p:cNvSpPr>
            <a:spLocks noGrp="1"/>
          </p:cNvSpPr>
          <p:nvPr>
            <p:ph type="title"/>
          </p:nvPr>
        </p:nvSpPr>
        <p:spPr>
          <a:xfrm>
            <a:off x="838200" y="374379"/>
            <a:ext cx="10630098" cy="1451246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sr-Latn-R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Latn-R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2911937"/>
            <a:ext cx="10515600" cy="32650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r-Latn-RS" sz="12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marL="0" lvl="0" indent="0" algn="ctr">
              <a:buNone/>
            </a:pPr>
            <a:endParaRPr lang="sr-Latn-R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81307" y="277042"/>
          <a:ext cx="10850137" cy="15676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09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64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079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647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67694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7341625"/>
              </p:ext>
            </p:extLst>
          </p:nvPr>
        </p:nvGraphicFramePr>
        <p:xfrm>
          <a:off x="753624" y="1522297"/>
          <a:ext cx="11077820" cy="53461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778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54665"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sr-Latn-R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sr-Latn-R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PROCEDURAL DETAILS</a:t>
                      </a:r>
                    </a:p>
                    <a:p>
                      <a:pPr marL="0" marR="0" lvl="0" indent="0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sr-Latn-R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28600" marR="0" lvl="0" indent="-228600" algn="just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Any request for additional information must be made in writing through the TED </a:t>
                      </a:r>
                      <a:r>
                        <a:rPr kumimoji="0" lang="en-US" sz="16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eTendering</a:t>
                      </a:r>
                      <a:r>
                        <a:rPr kumimoji="0" lang="en-US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website</a:t>
                      </a:r>
                      <a:r>
                        <a:rPr kumimoji="0" lang="sr-Latn-RS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</a:t>
                      </a:r>
                      <a:r>
                        <a:rPr kumimoji="0" lang="en-US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sr-Latn-RS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 accordance with the instructions provided in</a:t>
                      </a:r>
                      <a:r>
                        <a:rPr kumimoji="0" lang="en-US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the tender dossier </a:t>
                      </a:r>
                      <a:endParaRPr kumimoji="0" lang="sr-Latn-RS" sz="16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28600" marR="0" lvl="0" indent="-228600" algn="just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Contracting Authority shall </a:t>
                      </a:r>
                      <a:r>
                        <a:rPr kumimoji="0" lang="sr-Latn-RS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publish</a:t>
                      </a:r>
                      <a:r>
                        <a:rPr kumimoji="0" lang="en-US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official answers at the addresses indicated in the tender dossier and in line with the deadlines </a:t>
                      </a:r>
                      <a:r>
                        <a:rPr kumimoji="0" lang="sr-Latn-RS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defined in the tender documentation</a:t>
                      </a:r>
                      <a:r>
                        <a:rPr kumimoji="0" lang="en-US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endParaRPr kumimoji="0" lang="sr-Latn-RS" sz="16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28600" marR="0" lvl="0" indent="-228600" algn="just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Only these answers shall be considered official answers of the Contracting Authority</a:t>
                      </a:r>
                    </a:p>
                    <a:p>
                      <a:pPr marL="228600" marR="0" lvl="0" indent="-228600" algn="just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Please note that participation at the tender opening session is restricted </a:t>
                      </a:r>
                      <a:r>
                        <a:rPr kumimoji="0" lang="en-US" sz="16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representatives </a:t>
                      </a:r>
                      <a:r>
                        <a:rPr kumimoji="0" lang="en-US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of the companies that are tendering for the </a:t>
                      </a:r>
                      <a:r>
                        <a:rPr kumimoji="0" lang="en-US" sz="16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contract.</a:t>
                      </a:r>
                      <a:endParaRPr kumimoji="0" lang="sr-Latn-RS" sz="16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28600" marR="0" lvl="0" indent="-228600" algn="just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Each company attending the meeting and site visit need to receive CERTIFICATE OF ATTENDANCE</a:t>
                      </a:r>
                    </a:p>
                    <a:p>
                      <a:pPr marL="228600" marR="0" lvl="0" indent="-228600" algn="just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All tenders must include this Certificate</a:t>
                      </a:r>
                    </a:p>
                    <a:p>
                      <a:pPr marL="228600" marR="0" lvl="0" indent="-228600" algn="just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 the case of a consortium it is sufficient that at least one member of the consortium has participated to the site visit and the corresponding attendance certificate is included in the offer.</a:t>
                      </a:r>
                    </a:p>
                    <a:p>
                      <a:pPr marL="228600" marR="0" lvl="0" indent="-228600" algn="just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sr-Latn-RS" sz="16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28600" marR="0" lvl="0" indent="-228600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sr-Latn-R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687" y="17001"/>
            <a:ext cx="730098" cy="109064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65083" y="277042"/>
            <a:ext cx="2220153" cy="60388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965368" y="290691"/>
            <a:ext cx="16997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sr-Latn-RS" sz="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sr-Latn-RS" sz="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sr-Latn-R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</a:t>
            </a:r>
            <a:r>
              <a:rPr lang="sr-Latn-R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sr-Latn-RS" sz="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funded</a:t>
            </a:r>
            <a:r>
              <a:rPr lang="sr-Latn-R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sr-Latn-R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sr-Latn-R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European</a:t>
            </a:r>
            <a:r>
              <a:rPr lang="sr-Latn-R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Union</a:t>
            </a:r>
            <a:endParaRPr lang="en-US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GB" sz="800" dirty="0"/>
          </a:p>
        </p:txBody>
      </p:sp>
      <p:sp>
        <p:nvSpPr>
          <p:cNvPr id="4" name="TextBox 3"/>
          <p:cNvSpPr txBox="1"/>
          <p:nvPr/>
        </p:nvSpPr>
        <p:spPr>
          <a:xfrm>
            <a:off x="927515" y="242013"/>
            <a:ext cx="26470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REPUBLIC OF SERBIA </a:t>
            </a:r>
            <a:b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sr-Latn-RS" sz="800" b="1" dirty="0">
                <a:latin typeface="Arial" panose="020B0604020202020204" pitchFamily="34" charset="0"/>
                <a:cs typeface="Arial" panose="020B0604020202020204" pitchFamily="34" charset="0"/>
              </a:rPr>
              <a:t>INISTRY OF ENVIRONMENTAL PROTECTION </a:t>
            </a:r>
          </a:p>
          <a:p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MINISTRY OF FINANCE</a:t>
            </a:r>
            <a:b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Department for Contracting and Financing of EU Funded </a:t>
            </a:r>
            <a:r>
              <a:rPr lang="en-US" sz="800" b="1" dirty="0" err="1">
                <a:latin typeface="Arial" panose="020B0604020202020204" pitchFamily="34" charset="0"/>
                <a:cs typeface="Arial" panose="020B0604020202020204" pitchFamily="34" charset="0"/>
              </a:rPr>
              <a:t>Programmes</a:t>
            </a:r>
            <a:endParaRPr lang="en-US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1230620"/>
            <a:ext cx="12192000" cy="4571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Content Placeholder 4"/>
          <p:cNvSpPr txBox="1">
            <a:spLocks/>
          </p:cNvSpPr>
          <p:nvPr/>
        </p:nvSpPr>
        <p:spPr>
          <a:xfrm>
            <a:off x="838200" y="2004100"/>
            <a:ext cx="10515600" cy="43522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sr-Latn-R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3242782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44"/>
          <p:cNvSpPr>
            <a:spLocks noGrp="1"/>
          </p:cNvSpPr>
          <p:nvPr>
            <p:ph type="title"/>
          </p:nvPr>
        </p:nvSpPr>
        <p:spPr>
          <a:xfrm>
            <a:off x="838200" y="374379"/>
            <a:ext cx="10630098" cy="856241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sr-Latn-R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Latn-R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2911937"/>
            <a:ext cx="10515600" cy="32650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r-Latn-RS" sz="12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marL="0" lvl="0" indent="0" algn="ctr">
              <a:buNone/>
            </a:pPr>
            <a:endParaRPr lang="sr-Latn-R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0122711"/>
              </p:ext>
            </p:extLst>
          </p:nvPr>
        </p:nvGraphicFramePr>
        <p:xfrm>
          <a:off x="981307" y="277042"/>
          <a:ext cx="10850137" cy="8230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09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64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079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647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23046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2115537"/>
              </p:ext>
            </p:extLst>
          </p:nvPr>
        </p:nvGraphicFramePr>
        <p:xfrm>
          <a:off x="4204443" y="6123183"/>
          <a:ext cx="5023208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32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6599">
                <a:tc>
                  <a:txBody>
                    <a:bodyPr/>
                    <a:lstStyle/>
                    <a:p>
                      <a:pPr marL="2159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sr-Latn-RS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r>
                        <a:rPr lang="en-GB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All times are in the time zone of the country of the Contracting Authority</a:t>
                      </a:r>
                      <a:r>
                        <a:rPr lang="en-GB" sz="1000" b="0" baseline="30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provisional date</a:t>
                      </a:r>
                      <a:endParaRPr lang="sr-Latn-RS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159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000" b="0" baseline="30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Monotype Sorts"/>
                        </a:rPr>
                        <a:t></a:t>
                      </a:r>
                      <a:r>
                        <a:rPr lang="en-GB" sz="1000" b="0" baseline="30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Provisional data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687" y="17001"/>
            <a:ext cx="730098" cy="109064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65083" y="277042"/>
            <a:ext cx="2220153" cy="60388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965368" y="290691"/>
            <a:ext cx="16997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sr-Latn-RS" sz="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sr-Latn-RS" sz="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sr-Latn-R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</a:t>
            </a:r>
            <a:r>
              <a:rPr lang="sr-Latn-R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sr-Latn-RS" sz="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funded</a:t>
            </a:r>
            <a:r>
              <a:rPr lang="sr-Latn-R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sr-Latn-R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sr-Latn-R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European</a:t>
            </a:r>
            <a:r>
              <a:rPr lang="sr-Latn-R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Union</a:t>
            </a:r>
            <a:endParaRPr lang="en-US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GB" sz="800" dirty="0"/>
          </a:p>
        </p:txBody>
      </p:sp>
      <p:sp>
        <p:nvSpPr>
          <p:cNvPr id="4" name="TextBox 3"/>
          <p:cNvSpPr txBox="1"/>
          <p:nvPr/>
        </p:nvSpPr>
        <p:spPr>
          <a:xfrm>
            <a:off x="927515" y="242013"/>
            <a:ext cx="26470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REPUBLIC OF SERBIA </a:t>
            </a:r>
            <a:b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sr-Latn-RS" sz="800" b="1" dirty="0">
                <a:latin typeface="Arial" panose="020B0604020202020204" pitchFamily="34" charset="0"/>
                <a:cs typeface="Arial" panose="020B0604020202020204" pitchFamily="34" charset="0"/>
              </a:rPr>
              <a:t>INISTRY OF ENVIRONMENTAL PROTECTION </a:t>
            </a:r>
          </a:p>
          <a:p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MINISTRY OF FINANCE</a:t>
            </a:r>
            <a:b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Department for Contracting and Financing of EU Funded </a:t>
            </a:r>
            <a:r>
              <a:rPr lang="en-US" sz="800" b="1" dirty="0" err="1">
                <a:latin typeface="Arial" panose="020B0604020202020204" pitchFamily="34" charset="0"/>
                <a:cs typeface="Arial" panose="020B0604020202020204" pitchFamily="34" charset="0"/>
              </a:rPr>
              <a:t>Programmes</a:t>
            </a:r>
            <a:endParaRPr lang="en-US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1230620"/>
            <a:ext cx="12192000" cy="4571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Content Placeholder 4"/>
          <p:cNvSpPr txBox="1">
            <a:spLocks/>
          </p:cNvSpPr>
          <p:nvPr/>
        </p:nvSpPr>
        <p:spPr>
          <a:xfrm>
            <a:off x="838200" y="2004100"/>
            <a:ext cx="10515600" cy="43522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sr-Latn-R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</a:t>
            </a:r>
          </a:p>
        </p:txBody>
      </p:sp>
      <p:sp>
        <p:nvSpPr>
          <p:cNvPr id="15" name="Content Placeholder 4"/>
          <p:cNvSpPr txBox="1">
            <a:spLocks/>
          </p:cNvSpPr>
          <p:nvPr/>
        </p:nvSpPr>
        <p:spPr>
          <a:xfrm>
            <a:off x="838200" y="1626036"/>
            <a:ext cx="10515600" cy="46814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sr-Latn-C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sr-Latn-R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</p:txBody>
      </p:sp>
      <p:sp>
        <p:nvSpPr>
          <p:cNvPr id="2" name="Rectangle 1"/>
          <p:cNvSpPr/>
          <p:nvPr/>
        </p:nvSpPr>
        <p:spPr>
          <a:xfrm>
            <a:off x="662473" y="1308846"/>
            <a:ext cx="1122276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PROCEDURAL DETAILS      </a:t>
            </a:r>
            <a:endParaRPr lang="sr-Latn-CS" dirty="0"/>
          </a:p>
          <a:p>
            <a:pPr algn="ctr"/>
            <a:r>
              <a:rPr lang="en-US" dirty="0"/>
              <a:t>INSTRUCTIONS TO TENDERERS, Section 1.2  TIMETABLE </a:t>
            </a:r>
            <a:r>
              <a:rPr lang="sr-Latn-RS" dirty="0" err="1"/>
              <a:t>and</a:t>
            </a:r>
            <a:r>
              <a:rPr lang="sr-Latn-RS" dirty="0"/>
              <a:t> </a:t>
            </a:r>
          </a:p>
          <a:p>
            <a:pPr algn="ctr"/>
            <a:r>
              <a:rPr lang="sr-Latn-RS" dirty="0"/>
              <a:t>CONTRACT NOTICE </a:t>
            </a:r>
            <a:r>
              <a:rPr lang="en-GB" dirty="0"/>
              <a:t>(IV.2.2)</a:t>
            </a:r>
            <a:r>
              <a:rPr lang="sr-Latn-RS" dirty="0"/>
              <a:t> </a:t>
            </a:r>
            <a:r>
              <a:rPr lang="sr-Latn-RS" dirty="0" err="1"/>
              <a:t>and</a:t>
            </a:r>
            <a:r>
              <a:rPr lang="sr-Latn-RS" dirty="0"/>
              <a:t> </a:t>
            </a:r>
            <a:r>
              <a:rPr lang="en-GB" dirty="0"/>
              <a:t>(IV.2.7)</a:t>
            </a: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5440148"/>
              </p:ext>
            </p:extLst>
          </p:nvPr>
        </p:nvGraphicFramePr>
        <p:xfrm>
          <a:off x="3825551" y="2404904"/>
          <a:ext cx="5226373" cy="39169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5" imgW="5912422" imgH="4437233" progId="Word.Document.12">
                  <p:embed/>
                </p:oleObj>
              </mc:Choice>
              <mc:Fallback>
                <p:oleObj name="Document" r:id="rId5" imgW="5912422" imgH="443723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825551" y="2404904"/>
                        <a:ext cx="5226373" cy="39169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25037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6837363" y="3236913"/>
            <a:ext cx="5354637" cy="29400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r-Latn-RS" sz="12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marL="0" lvl="0" indent="0" algn="ctr">
              <a:buNone/>
            </a:pPr>
            <a:endParaRPr lang="sr-Latn-R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itle 44"/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788988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sr-Latn-R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Latn-R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8990984"/>
              </p:ext>
            </p:extLst>
          </p:nvPr>
        </p:nvGraphicFramePr>
        <p:xfrm>
          <a:off x="981307" y="277042"/>
          <a:ext cx="10850137" cy="9047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09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64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079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647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04722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0268150"/>
              </p:ext>
            </p:extLst>
          </p:nvPr>
        </p:nvGraphicFramePr>
        <p:xfrm>
          <a:off x="753625" y="2116897"/>
          <a:ext cx="2588666" cy="82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86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6000"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687" y="17001"/>
            <a:ext cx="730098" cy="109064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65083" y="277042"/>
            <a:ext cx="2220153" cy="60388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965368" y="290691"/>
            <a:ext cx="16997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sr-Latn-RS" sz="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sr-Latn-RS" sz="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sr-Latn-R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</a:t>
            </a:r>
            <a:r>
              <a:rPr lang="sr-Latn-R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sr-Latn-RS" sz="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funded</a:t>
            </a:r>
            <a:r>
              <a:rPr lang="sr-Latn-R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sr-Latn-R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sr-Latn-R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European</a:t>
            </a:r>
            <a:r>
              <a:rPr lang="sr-Latn-R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Union</a:t>
            </a:r>
            <a:endParaRPr lang="en-US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GB" sz="800" dirty="0"/>
          </a:p>
        </p:txBody>
      </p:sp>
      <p:sp>
        <p:nvSpPr>
          <p:cNvPr id="4" name="TextBox 3"/>
          <p:cNvSpPr txBox="1"/>
          <p:nvPr/>
        </p:nvSpPr>
        <p:spPr>
          <a:xfrm>
            <a:off x="927515" y="242013"/>
            <a:ext cx="26470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REPUBLIC OF SERBIA </a:t>
            </a:r>
            <a:br>
              <a:rPr lang="en-U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sr-Latn-RS" sz="800" b="1" dirty="0">
                <a:latin typeface="Arial" panose="020B0604020202020204" pitchFamily="34" charset="0"/>
                <a:cs typeface="Arial" panose="020B0604020202020204" pitchFamily="34" charset="0"/>
              </a:rPr>
              <a:t>INISTRY OF ENVIRONMENTAL PROTECTION </a:t>
            </a:r>
            <a:endParaRPr lang="en-US" sz="8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MINISTRY OF FINANCE</a:t>
            </a:r>
            <a:br>
              <a:rPr lang="en-U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Department for Contracting and Financing of EU Funded </a:t>
            </a:r>
            <a:r>
              <a:rPr lang="en-US" sz="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Programmes</a:t>
            </a:r>
            <a:endParaRPr lang="en-US" sz="8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1230620"/>
            <a:ext cx="12192000" cy="4571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Content Placeholder 4"/>
          <p:cNvSpPr txBox="1">
            <a:spLocks/>
          </p:cNvSpPr>
          <p:nvPr/>
        </p:nvSpPr>
        <p:spPr>
          <a:xfrm>
            <a:off x="838200" y="2004100"/>
            <a:ext cx="10515600" cy="43522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sr-Latn-R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</a:t>
            </a:r>
          </a:p>
        </p:txBody>
      </p:sp>
      <p:sp>
        <p:nvSpPr>
          <p:cNvPr id="15" name="Content Placeholder 4"/>
          <p:cNvSpPr txBox="1">
            <a:spLocks/>
          </p:cNvSpPr>
          <p:nvPr/>
        </p:nvSpPr>
        <p:spPr>
          <a:xfrm>
            <a:off x="838200" y="2317314"/>
            <a:ext cx="5267644" cy="39901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sr-Latn-R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Content Placeholder 4"/>
          <p:cNvSpPr txBox="1">
            <a:spLocks/>
          </p:cNvSpPr>
          <p:nvPr/>
        </p:nvSpPr>
        <p:spPr>
          <a:xfrm>
            <a:off x="838200" y="2116897"/>
            <a:ext cx="4627179" cy="46045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sr-Latn-RS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838200" y="1993619"/>
            <a:ext cx="10515600" cy="4183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endParaRPr lang="en-US" i="1" u="sng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660863" y="3244334"/>
            <a:ext cx="274145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Thank you for your attention</a:t>
            </a:r>
          </a:p>
        </p:txBody>
      </p:sp>
    </p:spTree>
    <p:extLst>
      <p:ext uri="{BB962C8B-B14F-4D97-AF65-F5344CB8AC3E}">
        <p14:creationId xmlns:p14="http://schemas.microsoft.com/office/powerpoint/2010/main" val="229600261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634</TotalTime>
  <Words>670</Words>
  <Application>Microsoft Office PowerPoint</Application>
  <PresentationFormat>Widescreen</PresentationFormat>
  <Paragraphs>114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Ariel</vt:lpstr>
      <vt:lpstr>Calibri</vt:lpstr>
      <vt:lpstr>Calibri Light</vt:lpstr>
      <vt:lpstr>Monotype Sorts</vt:lpstr>
      <vt:lpstr>Times New Roman</vt:lpstr>
      <vt:lpstr>1_Office Theme</vt:lpstr>
      <vt:lpstr>Document</vt:lpstr>
      <vt:lpstr> 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Saša Marković</dc:creator>
  <cp:lastModifiedBy>Vlastimir Askovic</cp:lastModifiedBy>
  <cp:revision>58</cp:revision>
  <cp:lastPrinted>2021-09-10T07:57:07Z</cp:lastPrinted>
  <dcterms:created xsi:type="dcterms:W3CDTF">2021-04-23T07:52:35Z</dcterms:created>
  <dcterms:modified xsi:type="dcterms:W3CDTF">2024-01-16T14:53:43Z</dcterms:modified>
</cp:coreProperties>
</file>