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56" r:id="rId2"/>
    <p:sldId id="257" r:id="rId3"/>
    <p:sldId id="271" r:id="rId4"/>
    <p:sldId id="266" r:id="rId5"/>
    <p:sldId id="274" r:id="rId6"/>
    <p:sldId id="267" r:id="rId7"/>
    <p:sldId id="268" r:id="rId8"/>
    <p:sldId id="269" r:id="rId9"/>
    <p:sldId id="295" r:id="rId10"/>
    <p:sldId id="280" r:id="rId11"/>
    <p:sldId id="279" r:id="rId12"/>
    <p:sldId id="284" r:id="rId13"/>
    <p:sldId id="293" r:id="rId14"/>
    <p:sldId id="277" r:id="rId15"/>
    <p:sldId id="285" r:id="rId16"/>
    <p:sldId id="294" r:id="rId17"/>
    <p:sldId id="287" r:id="rId18"/>
    <p:sldId id="290" r:id="rId19"/>
    <p:sldId id="291" r:id="rId20"/>
    <p:sldId id="289" r:id="rId21"/>
    <p:sldId id="288" r:id="rId22"/>
    <p:sldId id="270" r:id="rId2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2" autoAdjust="0"/>
    <p:restoredTop sz="94660"/>
  </p:normalViewPr>
  <p:slideViewPr>
    <p:cSldViewPr>
      <p:cViewPr varScale="1">
        <p:scale>
          <a:sx n="106" d="100"/>
          <a:sy n="106" d="100"/>
        </p:scale>
        <p:origin x="11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RS" dirty="0"/>
          </a:p>
        </p:txBody>
      </p:sp>
      <p:sp>
        <p:nvSpPr>
          <p:cNvPr id="3" name="Čuvar mesta za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70781-3CFD-4EAB-859C-D56F1156E015}" type="datetimeFigureOut">
              <a:rPr lang="sr-Latn-RS" smtClean="0"/>
              <a:pPr/>
              <a:t>12.7.2016.</a:t>
            </a:fld>
            <a:endParaRPr lang="sr-Latn-RS" dirty="0"/>
          </a:p>
        </p:txBody>
      </p:sp>
      <p:sp>
        <p:nvSpPr>
          <p:cNvPr id="4" name="Čuvar mesta za sliku na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RS" dirty="0"/>
          </a:p>
        </p:txBody>
      </p:sp>
      <p:sp>
        <p:nvSpPr>
          <p:cNvPr id="5" name="Čuvar mesta za napomen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RS"/>
          </a:p>
        </p:txBody>
      </p:sp>
      <p:sp>
        <p:nvSpPr>
          <p:cNvPr id="6" name="Čuvar mesta za podnožj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RS" dirty="0"/>
          </a:p>
        </p:txBody>
      </p:sp>
      <p:sp>
        <p:nvSpPr>
          <p:cNvPr id="7" name="Čuvar mesta za broj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B007E-58FD-4376-84C6-EA436218FF36}" type="slidenum">
              <a:rPr lang="sr-Latn-RS" smtClean="0"/>
              <a:pPr/>
              <a:t>‹#›</a:t>
            </a:fld>
            <a:endParaRPr lang="sr-Latn-RS" dirty="0"/>
          </a:p>
        </p:txBody>
      </p:sp>
    </p:spTree>
    <p:extLst>
      <p:ext uri="{BB962C8B-B14F-4D97-AF65-F5344CB8AC3E}">
        <p14:creationId xmlns:p14="http://schemas.microsoft.com/office/powerpoint/2010/main" val="39159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RS" dirty="0"/>
          </a:p>
        </p:txBody>
      </p:sp>
      <p:sp>
        <p:nvSpPr>
          <p:cNvPr id="4" name="Čuvar mesta za broj slajda 3"/>
          <p:cNvSpPr>
            <a:spLocks noGrp="1"/>
          </p:cNvSpPr>
          <p:nvPr>
            <p:ph type="sldNum" sz="quarter" idx="10"/>
          </p:nvPr>
        </p:nvSpPr>
        <p:spPr/>
        <p:txBody>
          <a:bodyPr/>
          <a:lstStyle/>
          <a:p>
            <a:fld id="{D3DB007E-58FD-4376-84C6-EA436218FF36}" type="slidenum">
              <a:rPr lang="sr-Latn-RS" smtClean="0"/>
              <a:pPr/>
              <a:t>1</a:t>
            </a:fld>
            <a:endParaRPr lang="sr-Latn-RS"/>
          </a:p>
        </p:txBody>
      </p:sp>
    </p:spTree>
    <p:extLst>
      <p:ext uri="{BB962C8B-B14F-4D97-AF65-F5344CB8AC3E}">
        <p14:creationId xmlns:p14="http://schemas.microsoft.com/office/powerpoint/2010/main" val="356754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r-Latn-CS" smtClean="0"/>
              <a:t>Kliknite i uredite naslov mastera</a:t>
            </a:r>
            <a:endParaRPr kumimoji="0" lang="en-US"/>
          </a:p>
        </p:txBody>
      </p:sp>
      <p:sp>
        <p:nvSpPr>
          <p:cNvPr id="28" name="Čuvar mesta za datum 27"/>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17" name="Čuvar mesta za podnožje 16"/>
          <p:cNvSpPr>
            <a:spLocks noGrp="1"/>
          </p:cNvSpPr>
          <p:nvPr>
            <p:ph type="ftr" sz="quarter" idx="11"/>
          </p:nvPr>
        </p:nvSpPr>
        <p:spPr/>
        <p:txBody>
          <a:bodyPr/>
          <a:lstStyle/>
          <a:p>
            <a:endParaRPr lang="sr-Latn-RS" dirty="0"/>
          </a:p>
        </p:txBody>
      </p:sp>
      <p:sp>
        <p:nvSpPr>
          <p:cNvPr id="29" name="Čuvar mesta za broj slajda 28"/>
          <p:cNvSpPr>
            <a:spLocks noGrp="1"/>
          </p:cNvSpPr>
          <p:nvPr>
            <p:ph type="sldNum" sz="quarter" idx="12"/>
          </p:nvPr>
        </p:nvSpPr>
        <p:spPr/>
        <p:txBody>
          <a:bodyPr/>
          <a:lstStyle/>
          <a:p>
            <a:fld id="{1372C235-2FF4-4CDA-ABF4-D37ACC8A8005}" type="slidenum">
              <a:rPr lang="sr-Latn-RS" smtClean="0"/>
              <a:pPr/>
              <a:t>‹#›</a:t>
            </a:fld>
            <a:endParaRPr lang="sr-Latn-RS" dirty="0"/>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5" name="Čuvar mesta za podnožje 4"/>
          <p:cNvSpPr>
            <a:spLocks noGrp="1"/>
          </p:cNvSpPr>
          <p:nvPr>
            <p:ph type="ftr" sz="quarter" idx="11"/>
          </p:nvPr>
        </p:nvSpPr>
        <p:spPr/>
        <p:txBody>
          <a:bodyPr/>
          <a:lstStyle/>
          <a:p>
            <a:endParaRPr lang="sr-Latn-RS" dirty="0"/>
          </a:p>
        </p:txBody>
      </p:sp>
      <p:sp>
        <p:nvSpPr>
          <p:cNvPr id="6" name="Čuvar mesta za broj slajda 5"/>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274638"/>
            <a:ext cx="2057400" cy="5851525"/>
          </a:xfrm>
        </p:spPr>
        <p:txBody>
          <a:bodyPr vert="eaVer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457200" y="274638"/>
            <a:ext cx="6019800" cy="5851525"/>
          </a:xfrm>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5" name="Čuvar mesta za podnožje 4"/>
          <p:cNvSpPr>
            <a:spLocks noGrp="1"/>
          </p:cNvSpPr>
          <p:nvPr>
            <p:ph type="ftr" sz="quarter" idx="11"/>
          </p:nvPr>
        </p:nvSpPr>
        <p:spPr/>
        <p:txBody>
          <a:bodyPr/>
          <a:lstStyle/>
          <a:p>
            <a:endParaRPr lang="sr-Latn-RS" dirty="0"/>
          </a:p>
        </p:txBody>
      </p:sp>
      <p:sp>
        <p:nvSpPr>
          <p:cNvPr id="6" name="Čuvar mesta za broj slajda 5"/>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sadržaj 2"/>
          <p:cNvSpPr>
            <a:spLocks noGrp="1"/>
          </p:cNvSpPr>
          <p:nvPr>
            <p:ph idx="1"/>
          </p:nvPr>
        </p:nvSpPr>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5" name="Čuvar mesta za podnožje 4"/>
          <p:cNvSpPr>
            <a:spLocks noGrp="1"/>
          </p:cNvSpPr>
          <p:nvPr>
            <p:ph type="ftr" sz="quarter" idx="11"/>
          </p:nvPr>
        </p:nvSpPr>
        <p:spPr/>
        <p:txBody>
          <a:bodyPr/>
          <a:lstStyle/>
          <a:p>
            <a:endParaRPr lang="sr-Latn-RS" dirty="0"/>
          </a:p>
        </p:txBody>
      </p:sp>
      <p:sp>
        <p:nvSpPr>
          <p:cNvPr id="6" name="Čuvar mesta za broj slajda 5"/>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bg>
      <p:bgRef idx="1003">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tekst</a:t>
            </a:r>
          </a:p>
        </p:txBody>
      </p:sp>
      <p:sp>
        <p:nvSpPr>
          <p:cNvPr id="4" name="Čuvar mesta za datum 3"/>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5" name="Čuvar mesta za podnožje 4"/>
          <p:cNvSpPr>
            <a:spLocks noGrp="1"/>
          </p:cNvSpPr>
          <p:nvPr>
            <p:ph type="ftr" sz="quarter" idx="11"/>
          </p:nvPr>
        </p:nvSpPr>
        <p:spPr/>
        <p:txBody>
          <a:bodyPr/>
          <a:lstStyle/>
          <a:p>
            <a:endParaRPr lang="sr-Latn-RS" dirty="0"/>
          </a:p>
        </p:txBody>
      </p:sp>
      <p:sp>
        <p:nvSpPr>
          <p:cNvPr id="6" name="Čuvar mesta za broj slajda 5"/>
          <p:cNvSpPr>
            <a:spLocks noGrp="1"/>
          </p:cNvSpPr>
          <p:nvPr>
            <p:ph type="sldNum" sz="quarter" idx="12"/>
          </p:nvPr>
        </p:nvSpPr>
        <p:spPr>
          <a:xfrm>
            <a:off x="7924800" y="6416675"/>
            <a:ext cx="762000" cy="365125"/>
          </a:xfrm>
        </p:spPr>
        <p:txBody>
          <a:bodyPr/>
          <a:lstStyle/>
          <a:p>
            <a:fld id="{1372C235-2FF4-4CDA-ABF4-D37ACC8A8005}" type="slidenum">
              <a:rPr lang="sr-Latn-RS" smtClean="0"/>
              <a:pPr/>
              <a:t>‹#›</a:t>
            </a:fld>
            <a:endParaRPr lang="sr-Latn-R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sadržaj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sadržaj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6" name="Čuvar mesta za podnožje 5"/>
          <p:cNvSpPr>
            <a:spLocks noGrp="1"/>
          </p:cNvSpPr>
          <p:nvPr>
            <p:ph type="ftr" sz="quarter" idx="11"/>
          </p:nvPr>
        </p:nvSpPr>
        <p:spPr/>
        <p:txBody>
          <a:bodyPr/>
          <a:lstStyle/>
          <a:p>
            <a:endParaRPr lang="sr-Latn-RS" dirty="0"/>
          </a:p>
        </p:txBody>
      </p:sp>
      <p:sp>
        <p:nvSpPr>
          <p:cNvPr id="7" name="Čuvar mesta za broj slajda 6"/>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tekst</a:t>
            </a:r>
          </a:p>
        </p:txBody>
      </p:sp>
      <p:sp>
        <p:nvSpPr>
          <p:cNvPr id="4" name="Čuvar mesta za teks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tekst</a:t>
            </a:r>
          </a:p>
        </p:txBody>
      </p:sp>
      <p:sp>
        <p:nvSpPr>
          <p:cNvPr id="5" name="Čuvar mesta za sadržaj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6" name="Čuvar mesta za sadržaj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7" name="Čuvar mesta za datum 6"/>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8" name="Čuvar mesta za podnožje 7"/>
          <p:cNvSpPr>
            <a:spLocks noGrp="1"/>
          </p:cNvSpPr>
          <p:nvPr>
            <p:ph type="ftr" sz="quarter" idx="11"/>
          </p:nvPr>
        </p:nvSpPr>
        <p:spPr/>
        <p:txBody>
          <a:bodyPr/>
          <a:lstStyle/>
          <a:p>
            <a:endParaRPr lang="sr-Latn-RS" dirty="0"/>
          </a:p>
        </p:txBody>
      </p:sp>
      <p:sp>
        <p:nvSpPr>
          <p:cNvPr id="9" name="Čuvar mesta za broj slajda 8"/>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datum 2"/>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4" name="Čuvar mesta za podnožje 3"/>
          <p:cNvSpPr>
            <a:spLocks noGrp="1"/>
          </p:cNvSpPr>
          <p:nvPr>
            <p:ph type="ftr" sz="quarter" idx="11"/>
          </p:nvPr>
        </p:nvSpPr>
        <p:spPr/>
        <p:txBody>
          <a:bodyPr/>
          <a:lstStyle/>
          <a:p>
            <a:endParaRPr lang="sr-Latn-RS" dirty="0"/>
          </a:p>
        </p:txBody>
      </p:sp>
      <p:sp>
        <p:nvSpPr>
          <p:cNvPr id="5" name="Čuvar mesta za broj slajda 4"/>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3" name="Čuvar mesta za podnožje 2"/>
          <p:cNvSpPr>
            <a:spLocks noGrp="1"/>
          </p:cNvSpPr>
          <p:nvPr>
            <p:ph type="ftr" sz="quarter" idx="11"/>
          </p:nvPr>
        </p:nvSpPr>
        <p:spPr/>
        <p:txBody>
          <a:bodyPr/>
          <a:lstStyle/>
          <a:p>
            <a:endParaRPr lang="sr-Latn-RS" dirty="0"/>
          </a:p>
        </p:txBody>
      </p:sp>
      <p:sp>
        <p:nvSpPr>
          <p:cNvPr id="4" name="Čuvar mesta za broj slajda 3"/>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r-Latn-CS" smtClean="0"/>
              <a:t>Kliknite i uredite naslov mastera</a:t>
            </a:r>
            <a:endParaRPr kumimoji="0" lang="en-US"/>
          </a:p>
        </p:txBody>
      </p:sp>
      <p:sp>
        <p:nvSpPr>
          <p:cNvPr id="3" name="Čuvar mesta za teks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r-Latn-CS" smtClean="0"/>
              <a:t>Kliknite i uredite tekst</a:t>
            </a:r>
          </a:p>
        </p:txBody>
      </p:sp>
      <p:sp>
        <p:nvSpPr>
          <p:cNvPr id="4" name="Čuvar mesta za sadržaj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6" name="Čuvar mesta za podnožje 5"/>
          <p:cNvSpPr>
            <a:spLocks noGrp="1"/>
          </p:cNvSpPr>
          <p:nvPr>
            <p:ph type="ftr" sz="quarter" idx="11"/>
          </p:nvPr>
        </p:nvSpPr>
        <p:spPr/>
        <p:txBody>
          <a:bodyPr/>
          <a:lstStyle/>
          <a:p>
            <a:endParaRPr lang="sr-Latn-RS" dirty="0"/>
          </a:p>
        </p:txBody>
      </p:sp>
      <p:sp>
        <p:nvSpPr>
          <p:cNvPr id="7" name="Čuvar mesta za broj slajda 6"/>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r-Latn-CS" smtClean="0"/>
              <a:t>Kliknite i uredite naslov mastera</a:t>
            </a:r>
            <a:endParaRPr kumimoji="0" lang="en-US"/>
          </a:p>
        </p:txBody>
      </p:sp>
      <p:sp>
        <p:nvSpPr>
          <p:cNvPr id="3" name="Čuvar mesta za slik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r-Latn-CS" smtClean="0">
                <a:solidFill>
                  <a:schemeClr val="lt1"/>
                </a:solidFill>
                <a:latin typeface="+mn-lt"/>
                <a:ea typeface="+mn-ea"/>
                <a:cs typeface="+mn-cs"/>
              </a:rPr>
              <a:t>Kliknite na ikonu i dodajte sliku</a:t>
            </a:r>
            <a:endParaRPr kumimoji="0" lang="en-US" dirty="0">
              <a:solidFill>
                <a:schemeClr val="lt1"/>
              </a:solidFill>
              <a:latin typeface="+mn-lt"/>
              <a:ea typeface="+mn-ea"/>
              <a:cs typeface="+mn-cs"/>
            </a:endParaRPr>
          </a:p>
        </p:txBody>
      </p:sp>
      <p:sp>
        <p:nvSpPr>
          <p:cNvPr id="4" name="Čuvar mesta za teks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r-Latn-CS" smtClean="0"/>
              <a:t>Kliknite i uredite tekst</a:t>
            </a:r>
          </a:p>
        </p:txBody>
      </p:sp>
      <p:sp>
        <p:nvSpPr>
          <p:cNvPr id="5" name="Čuvar mesta za datum 4"/>
          <p:cNvSpPr>
            <a:spLocks noGrp="1"/>
          </p:cNvSpPr>
          <p:nvPr>
            <p:ph type="dt" sz="half" idx="10"/>
          </p:nvPr>
        </p:nvSpPr>
        <p:spPr/>
        <p:txBody>
          <a:bodyPr/>
          <a:lstStyle/>
          <a:p>
            <a:fld id="{0AB95D40-0CE3-4C92-B555-C94C5533400A}" type="datetimeFigureOut">
              <a:rPr lang="sr-Latn-RS" smtClean="0"/>
              <a:pPr/>
              <a:t>12.7.2016.</a:t>
            </a:fld>
            <a:endParaRPr lang="sr-Latn-RS" dirty="0"/>
          </a:p>
        </p:txBody>
      </p:sp>
      <p:sp>
        <p:nvSpPr>
          <p:cNvPr id="6" name="Čuvar mesta za podnožje 5"/>
          <p:cNvSpPr>
            <a:spLocks noGrp="1"/>
          </p:cNvSpPr>
          <p:nvPr>
            <p:ph type="ftr" sz="quarter" idx="11"/>
          </p:nvPr>
        </p:nvSpPr>
        <p:spPr/>
        <p:txBody>
          <a:bodyPr/>
          <a:lstStyle/>
          <a:p>
            <a:endParaRPr lang="sr-Latn-RS" dirty="0"/>
          </a:p>
        </p:txBody>
      </p:sp>
      <p:sp>
        <p:nvSpPr>
          <p:cNvPr id="7" name="Čuvar mesta za broj slajda 6"/>
          <p:cNvSpPr>
            <a:spLocks noGrp="1"/>
          </p:cNvSpPr>
          <p:nvPr>
            <p:ph type="sldNum" sz="quarter" idx="12"/>
          </p:nvPr>
        </p:nvSpPr>
        <p:spPr/>
        <p:txBody>
          <a:bodyPr/>
          <a:lstStyle/>
          <a:p>
            <a:fld id="{1372C235-2FF4-4CDA-ABF4-D37ACC8A8005}" type="slidenum">
              <a:rPr lang="sr-Latn-RS" smtClean="0"/>
              <a:pPr/>
              <a:t>‹#›</a:t>
            </a:fld>
            <a:endParaRPr lang="sr-Latn-R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Čuvar mesta za naslov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r-Latn-CS" smtClean="0"/>
              <a:t>Kliknite i uredite naslov mastera</a:t>
            </a:r>
            <a:endParaRPr kumimoji="0" lang="en-US"/>
          </a:p>
        </p:txBody>
      </p:sp>
      <p:sp>
        <p:nvSpPr>
          <p:cNvPr id="13" name="Čuvar mesta za teks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r-Latn-CS" smtClean="0"/>
              <a:t>Kliknite i uredite tekst</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14" name="Čuvar mesta za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AB95D40-0CE3-4C92-B555-C94C5533400A}" type="datetimeFigureOut">
              <a:rPr lang="sr-Latn-RS" smtClean="0"/>
              <a:pPr/>
              <a:t>12.7.2016.</a:t>
            </a:fld>
            <a:endParaRPr lang="sr-Latn-RS" dirty="0"/>
          </a:p>
        </p:txBody>
      </p:sp>
      <p:sp>
        <p:nvSpPr>
          <p:cNvPr id="3" name="Čuvar mesta za podnožj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sr-Latn-RS" dirty="0"/>
          </a:p>
        </p:txBody>
      </p:sp>
      <p:sp>
        <p:nvSpPr>
          <p:cNvPr id="23" name="Čuvar mesta za broj slajd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372C235-2FF4-4CDA-ABF4-D37ACC8A8005}" type="slidenum">
              <a:rPr lang="sr-Latn-RS" smtClean="0"/>
              <a:pPr/>
              <a:t>‹#›</a:t>
            </a:fld>
            <a:endParaRPr lang="sr-Latn-R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340769"/>
            <a:ext cx="7772400" cy="2259682"/>
          </a:xfrm>
        </p:spPr>
        <p:txBody>
          <a:bodyPr>
            <a:noAutofit/>
          </a:bodyPr>
          <a:lstStyle/>
          <a:p>
            <a:r>
              <a:rPr lang="en-GB" sz="3200" b="1" dirty="0" smtClean="0">
                <a:solidFill>
                  <a:schemeClr val="bg1"/>
                </a:solidFill>
              </a:rPr>
              <a:t>Durable housing solutions and physical infrastructure improvements in Roma settlements</a:t>
            </a:r>
            <a:endParaRPr lang="en-GB" sz="3200" b="1" dirty="0">
              <a:solidFill>
                <a:schemeClr val="bg1"/>
              </a:solidFill>
            </a:endParaRPr>
          </a:p>
        </p:txBody>
      </p:sp>
      <p:sp>
        <p:nvSpPr>
          <p:cNvPr id="3" name="Podnaslov 2"/>
          <p:cNvSpPr>
            <a:spLocks noGrp="1"/>
          </p:cNvSpPr>
          <p:nvPr>
            <p:ph type="subTitle" idx="1"/>
          </p:nvPr>
        </p:nvSpPr>
        <p:spPr>
          <a:xfrm>
            <a:off x="540544" y="4941168"/>
            <a:ext cx="8062912" cy="1752600"/>
          </a:xfrm>
        </p:spPr>
        <p:txBody>
          <a:bodyPr>
            <a:normAutofit/>
          </a:bodyPr>
          <a:lstStyle/>
          <a:p>
            <a:r>
              <a:rPr lang="en-GB" sz="2800" dirty="0" smtClean="0">
                <a:solidFill>
                  <a:schemeClr val="bg2">
                    <a:lumMod val="50000"/>
                  </a:schemeClr>
                </a:solidFill>
              </a:rPr>
              <a:t>Restricted call for proposal</a:t>
            </a:r>
          </a:p>
          <a:p>
            <a:r>
              <a:rPr lang="en-GB" sz="2800" dirty="0" smtClean="0">
                <a:solidFill>
                  <a:schemeClr val="bg2">
                    <a:lumMod val="50000"/>
                  </a:schemeClr>
                </a:solidFill>
              </a:rPr>
              <a:t>Guidelines for grant applicants</a:t>
            </a:r>
          </a:p>
          <a:p>
            <a:r>
              <a:rPr lang="en-GB" sz="2000" b="1" dirty="0" smtClean="0">
                <a:solidFill>
                  <a:schemeClr val="bg2">
                    <a:lumMod val="50000"/>
                  </a:schemeClr>
                </a:solidFill>
                <a:effectLst>
                  <a:outerShdw blurRad="38100" dist="38100" dir="2700000" algn="tl">
                    <a:srgbClr val="000000">
                      <a:alpha val="43137"/>
                    </a:srgbClr>
                  </a:outerShdw>
                </a:effectLst>
              </a:rPr>
              <a:t>Beneficiary institution: Ministry of Construction, Transport and Infrastructure</a:t>
            </a:r>
            <a:endParaRPr lang="en-GB" sz="2000" b="1" dirty="0">
              <a:solidFill>
                <a:schemeClr val="bg2">
                  <a:lumMod val="50000"/>
                </a:schemeClr>
              </a:solidFill>
              <a:effectLst>
                <a:outerShdw blurRad="38100" dist="38100" dir="2700000" algn="tl">
                  <a:srgbClr val="000000">
                    <a:alpha val="43137"/>
                  </a:srgbClr>
                </a:outerShdw>
              </a:effectLst>
            </a:endParaRPr>
          </a:p>
        </p:txBody>
      </p:sp>
      <p:pic>
        <p:nvPicPr>
          <p:cNvPr id="102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32656"/>
            <a:ext cx="648072" cy="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11" descr="Graphics2:EUROPEAID:DG-EA_visibility%20Guidelines:3.%20STUDIO:5.%20Images%20HR:flag_2colors.jpg"/>
          <p:cNvPicPr>
            <a:picLocks noChangeAspect="1" noChangeArrowheads="1"/>
          </p:cNvPicPr>
          <p:nvPr/>
        </p:nvPicPr>
        <p:blipFill>
          <a:blip r:embed="rId4" cstate="print">
            <a:lum bright="-18000"/>
            <a:extLst>
              <a:ext uri="{28A0092B-C50C-407E-A947-70E740481C1C}">
                <a14:useLocalDpi xmlns:a14="http://schemas.microsoft.com/office/drawing/2010/main" val="0"/>
              </a:ext>
            </a:extLst>
          </a:blip>
          <a:srcRect/>
          <a:stretch>
            <a:fillRect/>
          </a:stretch>
        </p:blipFill>
        <p:spPr bwMode="auto">
          <a:xfrm>
            <a:off x="7025208" y="404664"/>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2569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lnSpcReduction="10000"/>
          </a:bodyPr>
          <a:lstStyle/>
          <a:p>
            <a:pPr marL="137160" indent="0" algn="just">
              <a:buNone/>
            </a:pPr>
            <a:r>
              <a:rPr lang="en-US" sz="2000" b="1" dirty="0" smtClean="0"/>
              <a:t>ACTORS</a:t>
            </a:r>
          </a:p>
          <a:p>
            <a:pPr marL="137160" indent="0">
              <a:buNone/>
            </a:pPr>
            <a:r>
              <a:rPr lang="en-US" sz="2000" dirty="0"/>
              <a:t>•	The </a:t>
            </a:r>
            <a:r>
              <a:rPr lang="en-US" sz="2000" b="1" u="sng" dirty="0"/>
              <a:t>'lead applicant</a:t>
            </a:r>
            <a:r>
              <a:rPr lang="en-US" sz="2000" dirty="0"/>
              <a:t>', i.e. the entity submitting the application </a:t>
            </a:r>
            <a:r>
              <a:rPr lang="en-US" sz="2000" dirty="0" smtClean="0"/>
              <a:t>form</a:t>
            </a:r>
            <a:endParaRPr lang="en-US" sz="2000" dirty="0"/>
          </a:p>
          <a:p>
            <a:pPr marL="137160" indent="0">
              <a:buNone/>
            </a:pPr>
            <a:r>
              <a:rPr lang="en-US" sz="2000" dirty="0"/>
              <a:t>•	if any, its </a:t>
            </a:r>
            <a:r>
              <a:rPr lang="en-US" sz="2000" b="1" u="sng" dirty="0"/>
              <a:t>co-applicant(s)</a:t>
            </a:r>
            <a:r>
              <a:rPr lang="en-US" sz="2000" dirty="0"/>
              <a:t> (where it is not specified otherwise the lead applicant and its co-applicant(s) are hereinafter jointly referred as "applicant(s</a:t>
            </a:r>
            <a:r>
              <a:rPr lang="en-US" sz="2000" dirty="0" smtClean="0"/>
              <a:t>)"</a:t>
            </a:r>
            <a:endParaRPr lang="en-US" sz="2000" dirty="0"/>
          </a:p>
          <a:p>
            <a:pPr marL="137160" indent="0">
              <a:buNone/>
            </a:pPr>
            <a:r>
              <a:rPr lang="en-US" sz="2000" dirty="0"/>
              <a:t>•	and, if any, </a:t>
            </a:r>
            <a:r>
              <a:rPr lang="en-US" sz="2000" b="1" u="sng" dirty="0"/>
              <a:t>affiliated entity(</a:t>
            </a:r>
            <a:r>
              <a:rPr lang="en-US" sz="2000" b="1" u="sng" dirty="0" err="1"/>
              <a:t>ies</a:t>
            </a:r>
            <a:r>
              <a:rPr lang="en-US" sz="2000" b="1" dirty="0"/>
              <a:t>) </a:t>
            </a:r>
            <a:r>
              <a:rPr lang="en-US" sz="2000" dirty="0"/>
              <a:t>to the lead applicant and/or to a co-applicant(s</a:t>
            </a:r>
            <a:r>
              <a:rPr lang="en-US" sz="2000" dirty="0" smtClean="0"/>
              <a:t>)</a:t>
            </a:r>
            <a:endParaRPr lang="en-US" sz="2000" dirty="0"/>
          </a:p>
          <a:p>
            <a:pPr marL="137160" indent="0">
              <a:buNone/>
            </a:pPr>
            <a:endParaRPr lang="en-US" sz="2000" dirty="0" smtClean="0"/>
          </a:p>
          <a:p>
            <a:pPr marL="137160" indent="0" algn="just">
              <a:buNone/>
            </a:pPr>
            <a:r>
              <a:rPr lang="en-US" sz="2000" dirty="0" smtClean="0"/>
              <a:t>If </a:t>
            </a:r>
            <a:r>
              <a:rPr lang="en-US" sz="2000" dirty="0"/>
              <a:t>awarded the grant contract, the lead applicant will become the beneficiary identified as the Coordinator in Annex E3h1 (Special Conditions). The Coordinator is the main interlocutor of the Contracting Authority. It represents and acts on behalf of any other co-beneficiary (if any) and coordinate the design and implementation of the action.</a:t>
            </a:r>
            <a:endParaRPr lang="sr-Latn-RS" sz="2000" dirty="0"/>
          </a:p>
        </p:txBody>
      </p:sp>
      <p:sp>
        <p:nvSpPr>
          <p:cNvPr id="4" name="Naslov 1"/>
          <p:cNvSpPr>
            <a:spLocks noGrp="1"/>
          </p:cNvSpPr>
          <p:nvPr>
            <p:ph type="title"/>
          </p:nvPr>
        </p:nvSpPr>
        <p:spPr>
          <a:xfrm>
            <a:off x="179512" y="274638"/>
            <a:ext cx="8507288" cy="1143000"/>
          </a:xfrm>
        </p:spPr>
        <p:txBody>
          <a:bodyPr>
            <a:noAutofit/>
          </a:bodyPr>
          <a:lstStyle/>
          <a:p>
            <a:r>
              <a:rPr lang="sr-Latn-CS" sz="3200" dirty="0" smtClean="0">
                <a:solidFill>
                  <a:schemeClr val="bg1"/>
                </a:solidFill>
              </a:rPr>
              <a:t>E</a:t>
            </a:r>
            <a:r>
              <a:rPr lang="en-US" sz="3200" dirty="0" smtClean="0">
                <a:solidFill>
                  <a:schemeClr val="bg1"/>
                </a:solidFill>
              </a:rPr>
              <a:t>l</a:t>
            </a:r>
            <a:r>
              <a:rPr lang="sr-Latn-RS" sz="3200" dirty="0" smtClean="0">
                <a:solidFill>
                  <a:schemeClr val="bg1"/>
                </a:solidFill>
              </a:rPr>
              <a:t>i</a:t>
            </a:r>
            <a:r>
              <a:rPr lang="en-US" sz="3200" dirty="0" err="1" smtClean="0">
                <a:solidFill>
                  <a:schemeClr val="bg1"/>
                </a:solidFill>
              </a:rPr>
              <a:t>gibility</a:t>
            </a:r>
            <a:r>
              <a:rPr lang="en-US" sz="3200" dirty="0" smtClean="0">
                <a:solidFill>
                  <a:schemeClr val="bg1"/>
                </a:solidFill>
              </a:rPr>
              <a:t> </a:t>
            </a:r>
            <a:r>
              <a:rPr lang="sr-Latn-CS" sz="3200" dirty="0" smtClean="0">
                <a:solidFill>
                  <a:schemeClr val="bg1"/>
                </a:solidFill>
              </a:rPr>
              <a:t>C</a:t>
            </a:r>
            <a:r>
              <a:rPr lang="en-US" sz="3200" dirty="0" err="1" smtClean="0">
                <a:solidFill>
                  <a:schemeClr val="bg1"/>
                </a:solidFill>
              </a:rPr>
              <a:t>riteria</a:t>
            </a:r>
            <a:r>
              <a:rPr lang="sr-Latn-RS" sz="3200" dirty="0" smtClean="0">
                <a:solidFill>
                  <a:schemeClr val="bg1"/>
                </a:solidFill>
              </a:rPr>
              <a:t>/</a:t>
            </a:r>
            <a:r>
              <a:rPr lang="en-US" sz="3200" dirty="0">
                <a:solidFill>
                  <a:schemeClr val="bg1"/>
                </a:solidFill>
              </a:rPr>
              <a:t>A</a:t>
            </a:r>
            <a:r>
              <a:rPr lang="sr-Latn-RS" sz="3200" dirty="0" smtClean="0">
                <a:solidFill>
                  <a:schemeClr val="bg1"/>
                </a:solidFill>
              </a:rPr>
              <a:t>ctors</a:t>
            </a:r>
            <a:endParaRPr lang="sr-Latn-CS" sz="32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997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fontScale="92500" lnSpcReduction="10000"/>
          </a:bodyPr>
          <a:lstStyle/>
          <a:p>
            <a:pPr marL="137160" indent="0" algn="just">
              <a:buNone/>
            </a:pPr>
            <a:r>
              <a:rPr lang="en-US" sz="2000" b="1" dirty="0" smtClean="0"/>
              <a:t>LEAD APPLICANT</a:t>
            </a:r>
          </a:p>
          <a:p>
            <a:pPr marL="137160" indent="0" algn="just">
              <a:buNone/>
            </a:pPr>
            <a:r>
              <a:rPr lang="en-US" sz="2000" dirty="0" smtClean="0"/>
              <a:t>In </a:t>
            </a:r>
            <a:r>
              <a:rPr lang="en-US" sz="2000" dirty="0"/>
              <a:t>order to be eligible for a grant, the applicant must:</a:t>
            </a:r>
          </a:p>
          <a:p>
            <a:pPr marL="137160" indent="0" algn="just">
              <a:buNone/>
            </a:pPr>
            <a:r>
              <a:rPr lang="en-US" sz="2000" dirty="0"/>
              <a:t>a)	be a </a:t>
            </a:r>
            <a:r>
              <a:rPr lang="en-US" sz="2000" b="1" u="sng" dirty="0"/>
              <a:t>legal person </a:t>
            </a:r>
            <a:r>
              <a:rPr lang="en-US" sz="2000" dirty="0"/>
              <a:t>and</a:t>
            </a:r>
          </a:p>
          <a:p>
            <a:pPr marL="137160" indent="0" algn="just">
              <a:buNone/>
            </a:pPr>
            <a:r>
              <a:rPr lang="en-US" sz="2000" dirty="0"/>
              <a:t>b)	be </a:t>
            </a:r>
            <a:r>
              <a:rPr lang="en-US" sz="2000" b="1" u="sng" dirty="0"/>
              <a:t>non-profit-making</a:t>
            </a:r>
            <a:r>
              <a:rPr lang="en-US" sz="2000" dirty="0"/>
              <a:t> and</a:t>
            </a:r>
          </a:p>
          <a:p>
            <a:pPr marL="137160" indent="0" algn="just">
              <a:buNone/>
            </a:pPr>
            <a:r>
              <a:rPr lang="en-US" sz="2000" dirty="0"/>
              <a:t>c)	be specific type of </a:t>
            </a:r>
            <a:r>
              <a:rPr lang="en-US" sz="2000" dirty="0" err="1"/>
              <a:t>organisation</a:t>
            </a:r>
            <a:r>
              <a:rPr lang="en-US" sz="2000" dirty="0"/>
              <a:t> such as: municipality, city municipality or city, hereinafter referred to as </a:t>
            </a:r>
            <a:r>
              <a:rPr lang="en-US" sz="2000" b="1" u="sng" dirty="0"/>
              <a:t>municipality  of the Republic of Serbia</a:t>
            </a:r>
            <a:r>
              <a:rPr lang="en-US" sz="2000" dirty="0"/>
              <a:t>;  </a:t>
            </a:r>
            <a:r>
              <a:rPr lang="en-US" sz="2000" b="1" u="sng" dirty="0"/>
              <a:t>international (inter-governmental) </a:t>
            </a:r>
            <a:r>
              <a:rPr lang="en-US" sz="2000" b="1" u="sng" dirty="0" err="1"/>
              <a:t>organisation</a:t>
            </a:r>
            <a:r>
              <a:rPr lang="en-US" sz="2000" b="1" u="sng" dirty="0"/>
              <a:t> </a:t>
            </a:r>
            <a:r>
              <a:rPr lang="en-US" sz="2000" dirty="0"/>
              <a:t>as defined by Article 43 of the Rules of application of the EU Financial </a:t>
            </a:r>
            <a:r>
              <a:rPr lang="en-US" sz="2000" dirty="0" smtClean="0"/>
              <a:t>Regulation; </a:t>
            </a:r>
            <a:r>
              <a:rPr lang="en-US" sz="2000" b="1" u="sng" dirty="0"/>
              <a:t>non-governmental </a:t>
            </a:r>
            <a:r>
              <a:rPr lang="en-US" sz="2000" b="1" u="sng" dirty="0" err="1"/>
              <a:t>organisation</a:t>
            </a:r>
            <a:r>
              <a:rPr lang="en-US" sz="2000" b="1" u="sng" dirty="0"/>
              <a:t> (NGO) </a:t>
            </a:r>
            <a:r>
              <a:rPr lang="en-US" sz="2000" dirty="0"/>
              <a:t>established in the Republic of Serbia,  minimum one year before the launch of this Call for Proposal and</a:t>
            </a:r>
          </a:p>
          <a:p>
            <a:pPr marL="137160" indent="0" algn="just">
              <a:buNone/>
            </a:pPr>
            <a:r>
              <a:rPr lang="en-US" sz="2000" dirty="0"/>
              <a:t>d)	be established in  a Member State of the European Union, or in any other country specified within Article 19 of the IPA </a:t>
            </a:r>
            <a:r>
              <a:rPr lang="en-US" sz="2000" dirty="0" smtClean="0"/>
              <a:t>Regulation. </a:t>
            </a:r>
            <a:r>
              <a:rPr lang="en-US" sz="2000" dirty="0"/>
              <a:t>This obligation does not apply to international </a:t>
            </a:r>
            <a:r>
              <a:rPr lang="en-US" sz="2000" dirty="0" err="1"/>
              <a:t>organisations</a:t>
            </a:r>
            <a:r>
              <a:rPr lang="en-US" sz="2000" dirty="0"/>
              <a:t> and</a:t>
            </a:r>
          </a:p>
          <a:p>
            <a:pPr marL="137160" indent="0" algn="just">
              <a:buNone/>
            </a:pPr>
            <a:r>
              <a:rPr lang="en-US" sz="2000" dirty="0"/>
              <a:t>e)	be directly responsible for the preparation and management of the action with the co-applicant(s) and affiliated entity(</a:t>
            </a:r>
            <a:r>
              <a:rPr lang="en-US" sz="2000" dirty="0" err="1"/>
              <a:t>ies</a:t>
            </a:r>
            <a:r>
              <a:rPr lang="en-US" sz="2000" dirty="0"/>
              <a:t>), not acting as an intermediary</a:t>
            </a:r>
          </a:p>
          <a:p>
            <a:pPr marL="137160" indent="0">
              <a:buNone/>
            </a:pPr>
            <a:endParaRPr lang="sr-Latn-RS" sz="2000" dirty="0"/>
          </a:p>
        </p:txBody>
      </p:sp>
      <p:sp>
        <p:nvSpPr>
          <p:cNvPr id="4" name="Naslov 1"/>
          <p:cNvSpPr>
            <a:spLocks noGrp="1"/>
          </p:cNvSpPr>
          <p:nvPr>
            <p:ph type="title"/>
          </p:nvPr>
        </p:nvSpPr>
        <p:spPr>
          <a:xfrm>
            <a:off x="457200" y="476672"/>
            <a:ext cx="8229600" cy="940966"/>
          </a:xfrm>
        </p:spPr>
        <p:txBody>
          <a:bodyPr>
            <a:noAutofit/>
          </a:bodyPr>
          <a:lstStyle/>
          <a:p>
            <a:r>
              <a:rPr lang="sr-Latn-CS" sz="3200" dirty="0" smtClean="0">
                <a:solidFill>
                  <a:schemeClr val="bg1"/>
                </a:solidFill>
              </a:rPr>
              <a:t>E</a:t>
            </a:r>
            <a:r>
              <a:rPr lang="en-US" sz="3200" dirty="0" err="1" smtClean="0">
                <a:solidFill>
                  <a:schemeClr val="bg1"/>
                </a:solidFill>
              </a:rPr>
              <a:t>ligibility</a:t>
            </a:r>
            <a:r>
              <a:rPr lang="en-US" sz="3200" dirty="0" smtClean="0">
                <a:solidFill>
                  <a:schemeClr val="bg1"/>
                </a:solidFill>
              </a:rPr>
              <a:t> </a:t>
            </a:r>
            <a:r>
              <a:rPr lang="sr-Latn-CS" sz="3200" dirty="0" smtClean="0">
                <a:solidFill>
                  <a:schemeClr val="bg1"/>
                </a:solidFill>
              </a:rPr>
              <a:t>C</a:t>
            </a:r>
            <a:r>
              <a:rPr lang="en-US" sz="3200" dirty="0" err="1" smtClean="0">
                <a:solidFill>
                  <a:schemeClr val="bg1"/>
                </a:solidFill>
              </a:rPr>
              <a:t>riteria</a:t>
            </a:r>
            <a:r>
              <a:rPr lang="sr-Latn-RS" sz="3200" dirty="0" smtClean="0">
                <a:solidFill>
                  <a:schemeClr val="bg1"/>
                </a:solidFill>
              </a:rPr>
              <a:t>/</a:t>
            </a:r>
            <a:r>
              <a:rPr lang="en-US" sz="3200" dirty="0" smtClean="0">
                <a:solidFill>
                  <a:schemeClr val="bg1"/>
                </a:solidFill>
              </a:rPr>
              <a:t>A</a:t>
            </a:r>
            <a:r>
              <a:rPr lang="sr-Latn-RS" sz="3200" dirty="0" smtClean="0">
                <a:solidFill>
                  <a:schemeClr val="bg1"/>
                </a:solidFill>
              </a:rPr>
              <a:t>pplicants</a:t>
            </a:r>
            <a:endParaRPr lang="sr-Latn-CS" sz="32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124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fontScale="92500" lnSpcReduction="20000"/>
          </a:bodyPr>
          <a:lstStyle/>
          <a:p>
            <a:pPr marL="137160" indent="0" algn="just">
              <a:buNone/>
            </a:pPr>
            <a:r>
              <a:rPr lang="en-US" sz="2000" b="1" dirty="0" smtClean="0"/>
              <a:t>CO – APPLICANTS</a:t>
            </a:r>
          </a:p>
          <a:p>
            <a:pPr marL="137160" indent="0" algn="just">
              <a:buNone/>
            </a:pPr>
            <a:r>
              <a:rPr lang="en-US" sz="2000" dirty="0" smtClean="0"/>
              <a:t>In </a:t>
            </a:r>
            <a:r>
              <a:rPr lang="en-US" sz="2000" dirty="0"/>
              <a:t>addition to the categories referred to in section 2.1.1, the following are however also eligible: </a:t>
            </a:r>
          </a:p>
          <a:p>
            <a:pPr marL="137160" indent="0" algn="just">
              <a:buNone/>
            </a:pPr>
            <a:endParaRPr lang="en-US" sz="2000" dirty="0"/>
          </a:p>
          <a:p>
            <a:pPr marL="137160" indent="0" algn="just">
              <a:buNone/>
            </a:pPr>
            <a:r>
              <a:rPr lang="en-US" sz="2000" dirty="0"/>
              <a:t>•	Locally owned public institutions or associations in housing or engineering sector (Directorate for construction of the city, Housing agency, Land development public agency etc.);</a:t>
            </a:r>
          </a:p>
          <a:p>
            <a:pPr marL="137160" indent="0" algn="just">
              <a:buNone/>
            </a:pPr>
            <a:r>
              <a:rPr lang="en-US" sz="2000" dirty="0"/>
              <a:t>•	Public utility companies (PUCs) owned by local self-government units; </a:t>
            </a:r>
          </a:p>
          <a:p>
            <a:pPr marL="137160" indent="0" algn="just">
              <a:buNone/>
            </a:pPr>
            <a:r>
              <a:rPr lang="en-US" sz="2000" dirty="0"/>
              <a:t>•	Civil society organizations (CSOs), registered in the Republic of Serbia, established at minimum one year before the launch of this Call</a:t>
            </a:r>
          </a:p>
          <a:p>
            <a:pPr marL="137160" indent="0" algn="just">
              <a:buNone/>
            </a:pPr>
            <a:endParaRPr lang="en-US" sz="2000" dirty="0"/>
          </a:p>
          <a:p>
            <a:pPr marL="137160" indent="0" algn="just">
              <a:buNone/>
            </a:pPr>
            <a:endParaRPr lang="en-US" sz="2000" dirty="0"/>
          </a:p>
          <a:p>
            <a:pPr marL="137160" indent="0" algn="just">
              <a:buNone/>
            </a:pPr>
            <a:r>
              <a:rPr lang="en-US" sz="2000" dirty="0"/>
              <a:t>Co-applicants participate in designing and implementing the action, and the costs they incur are eligible in the same way as those incurred by the lead applicant. </a:t>
            </a:r>
          </a:p>
          <a:p>
            <a:pPr marL="137160" indent="0" algn="just">
              <a:buNone/>
            </a:pPr>
            <a:r>
              <a:rPr lang="en-US" sz="2000" dirty="0"/>
              <a:t>Co-applicants must satisfy the eligibility criteria as applicable to the lead applicant himself.</a:t>
            </a:r>
          </a:p>
          <a:p>
            <a:pPr marL="137160" indent="0" algn="just">
              <a:buNone/>
            </a:pPr>
            <a:endParaRPr lang="en-US" sz="2000" b="1" dirty="0" smtClean="0"/>
          </a:p>
          <a:p>
            <a:pPr marL="137160" indent="0">
              <a:buNone/>
            </a:pPr>
            <a:endParaRPr lang="sr-Latn-RS" sz="2000" dirty="0"/>
          </a:p>
        </p:txBody>
      </p:sp>
      <p:sp>
        <p:nvSpPr>
          <p:cNvPr id="4" name="Naslov 1"/>
          <p:cNvSpPr>
            <a:spLocks noGrp="1"/>
          </p:cNvSpPr>
          <p:nvPr>
            <p:ph type="title"/>
          </p:nvPr>
        </p:nvSpPr>
        <p:spPr>
          <a:xfrm>
            <a:off x="107504" y="476672"/>
            <a:ext cx="8579296" cy="940966"/>
          </a:xfrm>
        </p:spPr>
        <p:txBody>
          <a:bodyPr>
            <a:noAutofit/>
          </a:bodyPr>
          <a:lstStyle/>
          <a:p>
            <a:r>
              <a:rPr lang="sr-Latn-CS" sz="3200" dirty="0" smtClean="0">
                <a:solidFill>
                  <a:schemeClr val="bg1"/>
                </a:solidFill>
              </a:rPr>
              <a:t>E</a:t>
            </a:r>
            <a:r>
              <a:rPr lang="en-US" sz="3200" dirty="0" smtClean="0">
                <a:solidFill>
                  <a:schemeClr val="bg1"/>
                </a:solidFill>
              </a:rPr>
              <a:t>l</a:t>
            </a:r>
            <a:r>
              <a:rPr lang="sr-Latn-RS" sz="3200" dirty="0" smtClean="0">
                <a:solidFill>
                  <a:schemeClr val="bg1"/>
                </a:solidFill>
              </a:rPr>
              <a:t>i</a:t>
            </a:r>
            <a:r>
              <a:rPr lang="en-US" sz="3200" dirty="0" err="1" smtClean="0">
                <a:solidFill>
                  <a:schemeClr val="bg1"/>
                </a:solidFill>
              </a:rPr>
              <a:t>gibility</a:t>
            </a:r>
            <a:r>
              <a:rPr lang="en-US" sz="3200" dirty="0" smtClean="0">
                <a:solidFill>
                  <a:schemeClr val="bg1"/>
                </a:solidFill>
              </a:rPr>
              <a:t> </a:t>
            </a:r>
            <a:r>
              <a:rPr lang="sr-Latn-CS" sz="3200" dirty="0" smtClean="0">
                <a:solidFill>
                  <a:schemeClr val="bg1"/>
                </a:solidFill>
              </a:rPr>
              <a:t>C</a:t>
            </a:r>
            <a:r>
              <a:rPr lang="en-US" sz="3200" dirty="0" err="1" smtClean="0">
                <a:solidFill>
                  <a:schemeClr val="bg1"/>
                </a:solidFill>
              </a:rPr>
              <a:t>riteria</a:t>
            </a:r>
            <a:r>
              <a:rPr lang="sr-Latn-RS" sz="3200" dirty="0" smtClean="0">
                <a:solidFill>
                  <a:schemeClr val="bg1"/>
                </a:solidFill>
              </a:rPr>
              <a:t>/</a:t>
            </a:r>
            <a:r>
              <a:rPr lang="en-US" sz="3200" dirty="0" smtClean="0">
                <a:solidFill>
                  <a:schemeClr val="bg1"/>
                </a:solidFill>
              </a:rPr>
              <a:t>C</a:t>
            </a:r>
            <a:r>
              <a:rPr lang="sr-Latn-RS" sz="3200" dirty="0" smtClean="0">
                <a:solidFill>
                  <a:schemeClr val="bg1"/>
                </a:solidFill>
              </a:rPr>
              <a:t>o-applicants</a:t>
            </a:r>
            <a:endParaRPr lang="sr-Latn-CS" sz="32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940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a:bodyPr>
          <a:lstStyle/>
          <a:p>
            <a:pPr marL="137160" indent="0" algn="just">
              <a:buNone/>
            </a:pPr>
            <a:endParaRPr lang="en-US" sz="2000" b="1" dirty="0" smtClean="0"/>
          </a:p>
          <a:p>
            <a:pPr marL="137160" indent="0">
              <a:buNone/>
            </a:pPr>
            <a:r>
              <a:rPr lang="en-US" sz="2000" dirty="0" smtClean="0"/>
              <a:t>The </a:t>
            </a:r>
            <a:r>
              <a:rPr lang="en-US" sz="2000" dirty="0"/>
              <a:t>lead applicant </a:t>
            </a:r>
            <a:r>
              <a:rPr lang="en-US" sz="2000" b="1" u="sng" dirty="0"/>
              <a:t>must act </a:t>
            </a:r>
            <a:r>
              <a:rPr lang="en-US" sz="2000" dirty="0"/>
              <a:t>with co-applicant(s).</a:t>
            </a:r>
          </a:p>
          <a:p>
            <a:pPr marL="137160" indent="0">
              <a:buNone/>
            </a:pPr>
            <a:endParaRPr lang="en-US" sz="2000" dirty="0"/>
          </a:p>
          <a:p>
            <a:pPr marL="137160" indent="0" algn="just">
              <a:buNone/>
            </a:pPr>
            <a:r>
              <a:rPr lang="en-US" sz="2000" dirty="0"/>
              <a:t>If the lead applicant is a municipality of Republic of Serbia, it must act with an NGO or international </a:t>
            </a:r>
            <a:r>
              <a:rPr lang="en-US" sz="2000" dirty="0" err="1"/>
              <a:t>organisation</a:t>
            </a:r>
            <a:r>
              <a:rPr lang="en-US" sz="2000" dirty="0"/>
              <a:t> as co-applicant. Other co-applicants may participate. </a:t>
            </a:r>
          </a:p>
          <a:p>
            <a:pPr marL="137160" indent="0" algn="just">
              <a:buNone/>
            </a:pPr>
            <a:r>
              <a:rPr lang="en-US" sz="2000" dirty="0"/>
              <a:t>In case where the lead applicant is an NGO, it must act with a municipality of Republic of Serbia as co-applicant. Other co-applicants may participate. </a:t>
            </a:r>
          </a:p>
          <a:p>
            <a:pPr marL="137160" indent="0" algn="just">
              <a:buNone/>
            </a:pPr>
            <a:r>
              <a:rPr lang="en-US" sz="2000" dirty="0"/>
              <a:t>In case where the lead applicant is an international </a:t>
            </a:r>
            <a:r>
              <a:rPr lang="en-US" sz="2000" dirty="0" err="1"/>
              <a:t>organisation</a:t>
            </a:r>
            <a:r>
              <a:rPr lang="en-US" sz="2000" dirty="0"/>
              <a:t> it needs to act with a municipality of Republic of Serbia as co-applicant. Other co-applicants may participate</a:t>
            </a:r>
            <a:endParaRPr lang="sr-Latn-RS" sz="2000" dirty="0"/>
          </a:p>
        </p:txBody>
      </p:sp>
      <p:sp>
        <p:nvSpPr>
          <p:cNvPr id="4" name="Naslov 1"/>
          <p:cNvSpPr>
            <a:spLocks noGrp="1"/>
          </p:cNvSpPr>
          <p:nvPr>
            <p:ph type="title"/>
          </p:nvPr>
        </p:nvSpPr>
        <p:spPr>
          <a:xfrm>
            <a:off x="457200" y="274638"/>
            <a:ext cx="8229600" cy="1143000"/>
          </a:xfrm>
        </p:spPr>
        <p:txBody>
          <a:bodyPr>
            <a:noAutofit/>
          </a:bodyPr>
          <a:lstStyle/>
          <a:p>
            <a:r>
              <a:rPr lang="sr-Latn-CS" sz="3600" dirty="0" smtClean="0">
                <a:solidFill>
                  <a:schemeClr val="bg1"/>
                </a:solidFill>
              </a:rPr>
              <a:t>E</a:t>
            </a:r>
            <a:r>
              <a:rPr lang="en-US" sz="3600" dirty="0" err="1" smtClean="0">
                <a:solidFill>
                  <a:schemeClr val="bg1"/>
                </a:solidFill>
              </a:rPr>
              <a:t>ligibility</a:t>
            </a:r>
            <a:r>
              <a:rPr lang="en-US" sz="3600" dirty="0" smtClean="0">
                <a:solidFill>
                  <a:schemeClr val="bg1"/>
                </a:solidFill>
              </a:rPr>
              <a:t> </a:t>
            </a:r>
            <a:r>
              <a:rPr lang="sr-Latn-CS" sz="3600" dirty="0" smtClean="0">
                <a:solidFill>
                  <a:schemeClr val="bg1"/>
                </a:solidFill>
              </a:rPr>
              <a:t>C</a:t>
            </a:r>
            <a:r>
              <a:rPr lang="en-US" sz="3600" dirty="0" err="1" smtClean="0">
                <a:solidFill>
                  <a:schemeClr val="bg1"/>
                </a:solidFill>
              </a:rPr>
              <a:t>riteria</a:t>
            </a:r>
            <a:endParaRPr lang="sr-Latn-CS" sz="36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173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467544" y="2564904"/>
            <a:ext cx="8219256" cy="3744456"/>
          </a:xfrm>
        </p:spPr>
        <p:txBody>
          <a:bodyPr>
            <a:normAutofit/>
          </a:bodyPr>
          <a:lstStyle/>
          <a:p>
            <a:r>
              <a:rPr lang="en-GB" sz="2000" dirty="0" smtClean="0">
                <a:cs typeface="Times New Roman" panose="02020603050405020304" pitchFamily="18" charset="0"/>
              </a:rPr>
              <a:t>The </a:t>
            </a:r>
            <a:r>
              <a:rPr lang="en-GB" sz="2000" dirty="0">
                <a:cs typeface="Times New Roman" panose="02020603050405020304" pitchFamily="18" charset="0"/>
              </a:rPr>
              <a:t>lead applicant may not submit more than </a:t>
            </a:r>
            <a:r>
              <a:rPr lang="en-GB" sz="2000" b="1" dirty="0">
                <a:cs typeface="Times New Roman" panose="02020603050405020304" pitchFamily="18" charset="0"/>
              </a:rPr>
              <a:t>one (1)</a:t>
            </a:r>
            <a:r>
              <a:rPr lang="en-GB" sz="2000" dirty="0">
                <a:cs typeface="Times New Roman" panose="02020603050405020304" pitchFamily="18" charset="0"/>
              </a:rPr>
              <a:t> </a:t>
            </a:r>
            <a:r>
              <a:rPr lang="en-GB" sz="2000" b="1" dirty="0" smtClean="0">
                <a:cs typeface="Times New Roman" panose="02020603050405020304" pitchFamily="18" charset="0"/>
              </a:rPr>
              <a:t>application.</a:t>
            </a:r>
            <a:endParaRPr lang="sr-Latn-RS" sz="2000" dirty="0">
              <a:cs typeface="Times New Roman" panose="02020603050405020304" pitchFamily="18" charset="0"/>
            </a:endParaRPr>
          </a:p>
          <a:p>
            <a:r>
              <a:rPr lang="en-GB" sz="2000" dirty="0">
                <a:cs typeface="Times New Roman" panose="02020603050405020304" pitchFamily="18" charset="0"/>
              </a:rPr>
              <a:t>The lead applicant may not be awarded more than </a:t>
            </a:r>
            <a:r>
              <a:rPr lang="en-GB" sz="2000" b="1" dirty="0">
                <a:cs typeface="Times New Roman" panose="02020603050405020304" pitchFamily="18" charset="0"/>
              </a:rPr>
              <a:t>one (1)</a:t>
            </a:r>
            <a:r>
              <a:rPr lang="en-GB" sz="2000" dirty="0">
                <a:cs typeface="Times New Roman" panose="02020603050405020304" pitchFamily="18" charset="0"/>
              </a:rPr>
              <a:t> </a:t>
            </a:r>
            <a:r>
              <a:rPr lang="en-GB" sz="2000" b="1" dirty="0" smtClean="0">
                <a:cs typeface="Times New Roman" panose="02020603050405020304" pitchFamily="18" charset="0"/>
              </a:rPr>
              <a:t>grant.</a:t>
            </a:r>
            <a:r>
              <a:rPr lang="en-GB" sz="2000" dirty="0" smtClean="0">
                <a:cs typeface="Times New Roman" panose="02020603050405020304" pitchFamily="18" charset="0"/>
              </a:rPr>
              <a:t> </a:t>
            </a:r>
          </a:p>
          <a:p>
            <a:r>
              <a:rPr lang="en-GB" sz="2000" dirty="0" smtClean="0">
                <a:cs typeface="Times New Roman" panose="02020603050405020304" pitchFamily="18" charset="0"/>
              </a:rPr>
              <a:t>The </a:t>
            </a:r>
            <a:r>
              <a:rPr lang="en-GB" sz="2000" dirty="0">
                <a:cs typeface="Times New Roman" panose="02020603050405020304" pitchFamily="18" charset="0"/>
              </a:rPr>
              <a:t>lead applicant may not be a co-applicant or affiliated entity in another application at the same time.</a:t>
            </a:r>
            <a:endParaRPr lang="sr-Latn-RS" sz="2000" dirty="0">
              <a:cs typeface="Times New Roman" panose="02020603050405020304" pitchFamily="18" charset="0"/>
            </a:endParaRPr>
          </a:p>
          <a:p>
            <a:r>
              <a:rPr lang="en-GB" sz="2000" dirty="0">
                <a:cs typeface="Times New Roman" panose="02020603050405020304" pitchFamily="18" charset="0"/>
              </a:rPr>
              <a:t>A co-applicant/affiliated entity may not be </a:t>
            </a:r>
            <a:r>
              <a:rPr lang="sr-Latn-RS" sz="2000" dirty="0" smtClean="0">
                <a:cs typeface="Times New Roman" panose="02020603050405020304" pitchFamily="18" charset="0"/>
              </a:rPr>
              <a:t>a </a:t>
            </a:r>
            <a:r>
              <a:rPr lang="en-GB" sz="2000" dirty="0" smtClean="0">
                <a:cs typeface="Times New Roman" panose="02020603050405020304" pitchFamily="18" charset="0"/>
              </a:rPr>
              <a:t>co-applicant </a:t>
            </a:r>
            <a:r>
              <a:rPr lang="en-GB" sz="2000" dirty="0">
                <a:cs typeface="Times New Roman" panose="02020603050405020304" pitchFamily="18" charset="0"/>
              </a:rPr>
              <a:t>or an affiliated entity in more than </a:t>
            </a:r>
            <a:r>
              <a:rPr lang="en-GB" sz="2000" b="1" dirty="0">
                <a:cs typeface="Times New Roman" panose="02020603050405020304" pitchFamily="18" charset="0"/>
              </a:rPr>
              <a:t>two (2) applications </a:t>
            </a:r>
            <a:r>
              <a:rPr lang="en-GB" sz="2000" dirty="0">
                <a:cs typeface="Times New Roman" panose="02020603050405020304" pitchFamily="18" charset="0"/>
              </a:rPr>
              <a:t>under this call for proposals. </a:t>
            </a:r>
            <a:endParaRPr lang="sr-Latn-RS" sz="2000" dirty="0">
              <a:cs typeface="Times New Roman" panose="02020603050405020304" pitchFamily="18" charset="0"/>
            </a:endParaRPr>
          </a:p>
          <a:p>
            <a:r>
              <a:rPr lang="en-GB" sz="2000" dirty="0">
                <a:cs typeface="Times New Roman" panose="02020603050405020304" pitchFamily="18" charset="0"/>
              </a:rPr>
              <a:t>A co-applicant/affiliated entity may not be awarded more than </a:t>
            </a:r>
            <a:r>
              <a:rPr lang="en-GB" sz="2000" b="1" dirty="0">
                <a:cs typeface="Times New Roman" panose="02020603050405020304" pitchFamily="18" charset="0"/>
              </a:rPr>
              <a:t>two (2) </a:t>
            </a:r>
            <a:r>
              <a:rPr lang="en-GB" sz="2000" b="1" dirty="0" smtClean="0">
                <a:cs typeface="Times New Roman" panose="02020603050405020304" pitchFamily="18" charset="0"/>
              </a:rPr>
              <a:t>grants</a:t>
            </a:r>
            <a:r>
              <a:rPr lang="en-GB" sz="2000" dirty="0" smtClean="0">
                <a:cs typeface="Times New Roman" panose="02020603050405020304" pitchFamily="18" charset="0"/>
              </a:rPr>
              <a:t>.</a:t>
            </a:r>
            <a:endParaRPr lang="sr-Latn-RS" sz="2000" dirty="0">
              <a:cs typeface="Times New Roman" panose="02020603050405020304" pitchFamily="18" charset="0"/>
            </a:endParaRPr>
          </a:p>
        </p:txBody>
      </p:sp>
      <p:sp>
        <p:nvSpPr>
          <p:cNvPr id="4" name="Naslov 1"/>
          <p:cNvSpPr>
            <a:spLocks noGrp="1"/>
          </p:cNvSpPr>
          <p:nvPr>
            <p:ph type="title"/>
          </p:nvPr>
        </p:nvSpPr>
        <p:spPr>
          <a:xfrm>
            <a:off x="467544" y="620688"/>
            <a:ext cx="8219256" cy="1872208"/>
          </a:xfrm>
        </p:spPr>
        <p:txBody>
          <a:bodyPr>
            <a:noAutofit/>
          </a:bodyPr>
          <a:lstStyle/>
          <a:p>
            <a:r>
              <a:rPr lang="sr-Latn-RS" sz="3600" dirty="0" smtClean="0">
                <a:solidFill>
                  <a:schemeClr val="bg2">
                    <a:lumMod val="50000"/>
                  </a:schemeClr>
                </a:solidFill>
              </a:rPr>
              <a:t/>
            </a:r>
            <a:br>
              <a:rPr lang="sr-Latn-RS" sz="3600" dirty="0" smtClean="0">
                <a:solidFill>
                  <a:schemeClr val="bg2">
                    <a:lumMod val="50000"/>
                  </a:schemeClr>
                </a:solidFill>
              </a:rPr>
            </a:br>
            <a:r>
              <a:rPr lang="en-GB" sz="3200" dirty="0" smtClean="0">
                <a:solidFill>
                  <a:schemeClr val="bg2">
                    <a:lumMod val="50000"/>
                  </a:schemeClr>
                </a:solidFill>
              </a:rPr>
              <a:t>Number </a:t>
            </a:r>
            <a:r>
              <a:rPr lang="en-GB" sz="3200" dirty="0">
                <a:solidFill>
                  <a:schemeClr val="bg2">
                    <a:lumMod val="50000"/>
                  </a:schemeClr>
                </a:solidFill>
              </a:rPr>
              <a:t>of applications and grants per </a:t>
            </a:r>
            <a:r>
              <a:rPr lang="en-GB" sz="3200" dirty="0" smtClean="0">
                <a:solidFill>
                  <a:schemeClr val="bg2">
                    <a:lumMod val="50000"/>
                  </a:schemeClr>
                </a:solidFill>
              </a:rPr>
              <a:t>applicants/affiliated entities</a:t>
            </a:r>
            <a:r>
              <a:rPr lang="en-GB" sz="3600" dirty="0">
                <a:solidFill>
                  <a:schemeClr val="bg2">
                    <a:lumMod val="50000"/>
                  </a:schemeClr>
                </a:solidFill>
              </a:rPr>
              <a:t/>
            </a:r>
            <a:br>
              <a:rPr lang="en-GB" sz="3600" dirty="0">
                <a:solidFill>
                  <a:schemeClr val="bg2">
                    <a:lumMod val="50000"/>
                  </a:schemeClr>
                </a:solidFill>
              </a:rPr>
            </a:br>
            <a:endParaRPr lang="sr-Latn-CS" sz="3600" dirty="0">
              <a:solidFill>
                <a:schemeClr val="bg2">
                  <a:lumMod val="50000"/>
                </a:schemeClr>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74562"/>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471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a:bodyPr>
          <a:lstStyle/>
          <a:p>
            <a:pPr marL="137160" indent="0" algn="just">
              <a:buNone/>
            </a:pPr>
            <a:endParaRPr lang="en-US" sz="2000" b="1" dirty="0" smtClean="0"/>
          </a:p>
          <a:p>
            <a:pPr marL="137160" indent="0">
              <a:buNone/>
            </a:pPr>
            <a:r>
              <a:rPr lang="en-US" sz="2000" dirty="0"/>
              <a:t>Reimbursement of eligible costs:</a:t>
            </a:r>
          </a:p>
          <a:p>
            <a:pPr marL="137160" indent="0">
              <a:buNone/>
            </a:pPr>
            <a:r>
              <a:rPr lang="en-US" sz="2000" dirty="0"/>
              <a:t>- Actual costs incurred by Beneficiary</a:t>
            </a:r>
          </a:p>
          <a:p>
            <a:pPr>
              <a:buFontTx/>
              <a:buChar char="-"/>
            </a:pPr>
            <a:r>
              <a:rPr lang="en-US" sz="2000" dirty="0"/>
              <a:t>Simplified cost option (unit cost, lump sums and flat rate financing)</a:t>
            </a:r>
          </a:p>
          <a:p>
            <a:pPr marL="137160" indent="0">
              <a:buNone/>
            </a:pPr>
            <a:r>
              <a:rPr lang="en-US" sz="2000" dirty="0"/>
              <a:t>Eligible direct cost</a:t>
            </a:r>
          </a:p>
          <a:p>
            <a:pPr>
              <a:buFontTx/>
              <a:buChar char="-"/>
            </a:pPr>
            <a:r>
              <a:rPr lang="en-US" sz="2000" dirty="0"/>
              <a:t>To comply with the provisions of Article 14 of the General Conditions (</a:t>
            </a:r>
            <a:r>
              <a:rPr lang="en-US" sz="1600" dirty="0"/>
              <a:t>Salary costs of the personnel of national administrations may be eligible to the extent that they relate to the cost of activities which the relevant public authority would not carry out if the action were not undertaken)</a:t>
            </a:r>
          </a:p>
          <a:p>
            <a:pPr marL="137160" indent="0">
              <a:buNone/>
            </a:pPr>
            <a:r>
              <a:rPr lang="en-US" sz="2000" dirty="0"/>
              <a:t>Contingency reserve  </a:t>
            </a:r>
          </a:p>
          <a:p>
            <a:pPr marL="137160" indent="0">
              <a:buNone/>
            </a:pPr>
            <a:r>
              <a:rPr lang="en-US" sz="2000" dirty="0"/>
              <a:t>- Maximum 5% of the estimated direct eligible costs</a:t>
            </a:r>
          </a:p>
          <a:p>
            <a:pPr marL="137160" indent="0">
              <a:buNone/>
            </a:pPr>
            <a:endParaRPr lang="sr-Latn-RS" sz="2000" dirty="0"/>
          </a:p>
        </p:txBody>
      </p:sp>
      <p:sp>
        <p:nvSpPr>
          <p:cNvPr id="4" name="Naslov 1"/>
          <p:cNvSpPr>
            <a:spLocks noGrp="1"/>
          </p:cNvSpPr>
          <p:nvPr>
            <p:ph type="title"/>
          </p:nvPr>
        </p:nvSpPr>
        <p:spPr>
          <a:xfrm>
            <a:off x="457200" y="274638"/>
            <a:ext cx="8229600" cy="1143000"/>
          </a:xfrm>
        </p:spPr>
        <p:txBody>
          <a:bodyPr>
            <a:noAutofit/>
          </a:bodyPr>
          <a:lstStyle/>
          <a:p>
            <a:r>
              <a:rPr lang="sr-Latn-CS" sz="3600" dirty="0" smtClean="0">
                <a:solidFill>
                  <a:schemeClr val="bg1"/>
                </a:solidFill>
              </a:rPr>
              <a:t>E</a:t>
            </a:r>
            <a:r>
              <a:rPr lang="en-US" sz="3600" dirty="0" err="1" smtClean="0">
                <a:solidFill>
                  <a:schemeClr val="bg1"/>
                </a:solidFill>
              </a:rPr>
              <a:t>ligibility</a:t>
            </a:r>
            <a:r>
              <a:rPr lang="en-US" sz="3600" dirty="0" smtClean="0">
                <a:solidFill>
                  <a:schemeClr val="bg1"/>
                </a:solidFill>
              </a:rPr>
              <a:t> of costs</a:t>
            </a:r>
            <a:endParaRPr lang="sr-Latn-CS" sz="36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922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600" dirty="0">
                <a:solidFill>
                  <a:schemeClr val="bg1"/>
                </a:solidFill>
              </a:rPr>
              <a:t>E</a:t>
            </a:r>
            <a:r>
              <a:rPr lang="en-US" sz="3600" dirty="0" err="1">
                <a:solidFill>
                  <a:schemeClr val="bg1"/>
                </a:solidFill>
              </a:rPr>
              <a:t>ligibility</a:t>
            </a:r>
            <a:r>
              <a:rPr lang="en-US" sz="3600" dirty="0">
                <a:solidFill>
                  <a:schemeClr val="bg1"/>
                </a:solidFill>
              </a:rPr>
              <a:t> of costs</a:t>
            </a:r>
            <a:endParaRPr lang="en-US" sz="3600" dirty="0"/>
          </a:p>
        </p:txBody>
      </p:sp>
      <p:sp>
        <p:nvSpPr>
          <p:cNvPr id="3" name="Content Placeholder 2"/>
          <p:cNvSpPr>
            <a:spLocks noGrp="1"/>
          </p:cNvSpPr>
          <p:nvPr>
            <p:ph idx="1"/>
          </p:nvPr>
        </p:nvSpPr>
        <p:spPr/>
        <p:txBody>
          <a:bodyPr/>
          <a:lstStyle/>
          <a:p>
            <a:pPr marL="137160" lvl="0" indent="0">
              <a:buClr>
                <a:prstClr val="white">
                  <a:shade val="95000"/>
                </a:prstClr>
              </a:buClr>
              <a:buNone/>
            </a:pPr>
            <a:r>
              <a:rPr lang="en-US" sz="2400" dirty="0">
                <a:solidFill>
                  <a:prstClr val="white"/>
                </a:solidFill>
              </a:rPr>
              <a:t>Eligible indirect costs</a:t>
            </a:r>
          </a:p>
          <a:p>
            <a:pPr lvl="0">
              <a:buClr>
                <a:prstClr val="white">
                  <a:shade val="95000"/>
                </a:prstClr>
              </a:buClr>
              <a:buFontTx/>
              <a:buChar char="-"/>
            </a:pPr>
            <a:r>
              <a:rPr lang="en-US" sz="2400" dirty="0">
                <a:solidFill>
                  <a:prstClr val="white"/>
                </a:solidFill>
              </a:rPr>
              <a:t>Maximum </a:t>
            </a:r>
            <a:r>
              <a:rPr lang="sr-Latn-RS" sz="2400" dirty="0" smtClean="0">
                <a:solidFill>
                  <a:prstClr val="white"/>
                </a:solidFill>
              </a:rPr>
              <a:t>7</a:t>
            </a:r>
            <a:r>
              <a:rPr lang="en-US" sz="2400" dirty="0" smtClean="0">
                <a:solidFill>
                  <a:prstClr val="white"/>
                </a:solidFill>
              </a:rPr>
              <a:t>% </a:t>
            </a:r>
            <a:r>
              <a:rPr lang="en-US" sz="2400" dirty="0">
                <a:solidFill>
                  <a:prstClr val="white"/>
                </a:solidFill>
              </a:rPr>
              <a:t>of the estimated direct eligible costs</a:t>
            </a:r>
          </a:p>
          <a:p>
            <a:pPr marL="137160" lvl="0" indent="0">
              <a:buClr>
                <a:prstClr val="white">
                  <a:shade val="95000"/>
                </a:prstClr>
              </a:buClr>
              <a:buNone/>
            </a:pPr>
            <a:r>
              <a:rPr lang="en-US" sz="2400" dirty="0">
                <a:solidFill>
                  <a:prstClr val="white"/>
                </a:solidFill>
              </a:rPr>
              <a:t>Contributions in kind</a:t>
            </a:r>
          </a:p>
          <a:p>
            <a:pPr lvl="0">
              <a:buClr>
                <a:prstClr val="white">
                  <a:shade val="95000"/>
                </a:prstClr>
              </a:buClr>
              <a:buFontTx/>
              <a:buChar char="-"/>
            </a:pPr>
            <a:r>
              <a:rPr lang="en-US" sz="2400" dirty="0">
                <a:solidFill>
                  <a:prstClr val="white"/>
                </a:solidFill>
              </a:rPr>
              <a:t>Cannot be treated as co-financing</a:t>
            </a:r>
          </a:p>
          <a:p>
            <a:pPr marL="137160" lvl="0" indent="0">
              <a:buClr>
                <a:prstClr val="white">
                  <a:shade val="95000"/>
                </a:prstClr>
              </a:buClr>
              <a:buNone/>
            </a:pPr>
            <a:r>
              <a:rPr lang="en-US" sz="2400" dirty="0">
                <a:solidFill>
                  <a:prstClr val="white"/>
                </a:solidFill>
              </a:rPr>
              <a:t>Ineligible costs</a:t>
            </a:r>
          </a:p>
          <a:p>
            <a:pPr lvl="0">
              <a:buClr>
                <a:prstClr val="white">
                  <a:shade val="95000"/>
                </a:prstClr>
              </a:buClr>
              <a:buFontTx/>
              <a:buChar char="-"/>
            </a:pPr>
            <a:r>
              <a:rPr lang="en-US" sz="1800" dirty="0">
                <a:solidFill>
                  <a:prstClr val="white"/>
                </a:solidFill>
              </a:rPr>
              <a:t>Debts and debt service charges, provisions for losses or potential future liabilities, cost declared by the beneficiary(</a:t>
            </a:r>
            <a:r>
              <a:rPr lang="en-US" sz="1800" dirty="0" err="1">
                <a:solidFill>
                  <a:prstClr val="white"/>
                </a:solidFill>
              </a:rPr>
              <a:t>ies</a:t>
            </a:r>
            <a:r>
              <a:rPr lang="en-US" sz="1800" dirty="0">
                <a:solidFill>
                  <a:prstClr val="white"/>
                </a:solidFill>
              </a:rPr>
              <a:t>) and financed by another action or work </a:t>
            </a:r>
            <a:r>
              <a:rPr lang="en-US" sz="1800" dirty="0" err="1">
                <a:solidFill>
                  <a:prstClr val="white"/>
                </a:solidFill>
              </a:rPr>
              <a:t>programme</a:t>
            </a:r>
            <a:r>
              <a:rPr lang="en-US" sz="1800" dirty="0">
                <a:solidFill>
                  <a:prstClr val="white"/>
                </a:solidFill>
              </a:rPr>
              <a:t> receiving a EU grant, </a:t>
            </a:r>
            <a:r>
              <a:rPr lang="en-US" sz="1800" dirty="0" err="1">
                <a:solidFill>
                  <a:prstClr val="white"/>
                </a:solidFill>
              </a:rPr>
              <a:t>curency</a:t>
            </a:r>
            <a:r>
              <a:rPr lang="en-US" sz="1800" dirty="0">
                <a:solidFill>
                  <a:prstClr val="white"/>
                </a:solidFill>
              </a:rPr>
              <a:t> exchange losses, credit to third parties, taxes, including VAT, unless they are not recoverable, customs and import duties, fines, financial penalties and expenses of litigation, second hand equipment</a:t>
            </a:r>
          </a:p>
          <a:p>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53231"/>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274638"/>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716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285728"/>
            <a:ext cx="8229600" cy="1080120"/>
          </a:xfrm>
        </p:spPr>
        <p:txBody>
          <a:bodyPr>
            <a:noAutofit/>
          </a:bodyPr>
          <a:lstStyle/>
          <a:p>
            <a:r>
              <a:rPr lang="sl-SI" sz="3200" dirty="0" err="1" smtClean="0">
                <a:solidFill>
                  <a:schemeClr val="bg2">
                    <a:lumMod val="50000"/>
                  </a:schemeClr>
                </a:solidFill>
              </a:rPr>
              <a:t>How</a:t>
            </a:r>
            <a:r>
              <a:rPr lang="sl-SI" sz="3200" dirty="0" smtClean="0">
                <a:solidFill>
                  <a:schemeClr val="bg2">
                    <a:lumMod val="50000"/>
                  </a:schemeClr>
                </a:solidFill>
              </a:rPr>
              <a:t> to </a:t>
            </a:r>
            <a:r>
              <a:rPr lang="sl-SI" sz="3200" dirty="0" err="1" smtClean="0">
                <a:solidFill>
                  <a:schemeClr val="bg2">
                    <a:lumMod val="50000"/>
                  </a:schemeClr>
                </a:solidFill>
              </a:rPr>
              <a:t>apply</a:t>
            </a:r>
            <a:endParaRPr lang="sr-Latn-CS" sz="3600" dirty="0">
              <a:solidFill>
                <a:schemeClr val="bg2">
                  <a:lumMod val="50000"/>
                </a:schemeClr>
              </a:solidFill>
            </a:endParaRPr>
          </a:p>
        </p:txBody>
      </p:sp>
      <p:sp>
        <p:nvSpPr>
          <p:cNvPr id="3" name="Čuvar mesta za sadržaj 2"/>
          <p:cNvSpPr>
            <a:spLocks noGrp="1"/>
          </p:cNvSpPr>
          <p:nvPr>
            <p:ph idx="1"/>
          </p:nvPr>
        </p:nvSpPr>
        <p:spPr>
          <a:xfrm>
            <a:off x="457200" y="1285860"/>
            <a:ext cx="8401080" cy="5357850"/>
          </a:xfrm>
        </p:spPr>
        <p:txBody>
          <a:bodyPr>
            <a:normAutofit fontScale="77500" lnSpcReduction="20000"/>
          </a:bodyPr>
          <a:lstStyle/>
          <a:p>
            <a:endParaRPr lang="en-GB" dirty="0" smtClean="0"/>
          </a:p>
          <a:p>
            <a:r>
              <a:rPr lang="en-GB" sz="2900" dirty="0" smtClean="0"/>
              <a:t>STEPS</a:t>
            </a:r>
          </a:p>
          <a:p>
            <a:pPr marL="985838" indent="-411163">
              <a:buFontTx/>
              <a:buChar char="-"/>
            </a:pPr>
            <a:r>
              <a:rPr lang="en-GB" sz="2900" dirty="0" smtClean="0"/>
              <a:t>Submission of CONCEPT NOTE until 9 September, 2016</a:t>
            </a:r>
          </a:p>
          <a:p>
            <a:pPr marL="985838" indent="-411163">
              <a:buFontTx/>
              <a:buChar char="-"/>
            </a:pPr>
            <a:r>
              <a:rPr lang="en-GB" sz="2900" dirty="0" smtClean="0"/>
              <a:t>Only the applicants successfully passing the Concept Note evaluation will be invited to submit full applications  (minimum 30 points need to be achieved in the Concept Note evaluation, stricter limitations may apply)</a:t>
            </a:r>
          </a:p>
          <a:p>
            <a:r>
              <a:rPr lang="en-GB" sz="2900" dirty="0" smtClean="0"/>
              <a:t>LOGIC – WHAT NEEDS TO BE PROVIDED AT THIS STAGE</a:t>
            </a:r>
          </a:p>
          <a:p>
            <a:pPr marL="985838" indent="-411163">
              <a:buFontTx/>
              <a:buChar char="-"/>
            </a:pPr>
            <a:r>
              <a:rPr lang="en-GB" sz="2900" dirty="0" smtClean="0"/>
              <a:t>Concept note is the first part of the Annex A: Application Form (Pages 1-8)</a:t>
            </a:r>
          </a:p>
          <a:p>
            <a:pPr marL="985838" indent="-411163">
              <a:buFontTx/>
              <a:buChar char="-"/>
            </a:pPr>
            <a:r>
              <a:rPr lang="en-GB" sz="2900" dirty="0" smtClean="0"/>
              <a:t>First page is a summary table (should not exceed 1 page)</a:t>
            </a:r>
          </a:p>
          <a:p>
            <a:pPr marL="985838" indent="-411163">
              <a:buFontTx/>
              <a:buChar char="-"/>
            </a:pPr>
            <a:r>
              <a:rPr lang="en-GB" sz="2900" dirty="0" smtClean="0"/>
              <a:t>Continuation is a description  (should not exceed 4 pages)</a:t>
            </a:r>
          </a:p>
          <a:p>
            <a:pPr marL="985838" indent="-411163">
              <a:buFontTx/>
              <a:buChar char="-"/>
            </a:pPr>
            <a:r>
              <a:rPr lang="en-GB" sz="2900" dirty="0" smtClean="0"/>
              <a:t>!! Check List  for the Concept note needs to be provided (assisting you to cross-check formal conditions)</a:t>
            </a:r>
          </a:p>
          <a:p>
            <a:pPr marL="985838" indent="-411163">
              <a:buFontTx/>
              <a:buChar char="-"/>
            </a:pPr>
            <a:r>
              <a:rPr lang="en-GB" sz="2900" dirty="0" smtClean="0"/>
              <a:t>!! Declaration by the Lead Applicant needs to be provided</a:t>
            </a:r>
            <a:endParaRPr lang="en-GB" sz="29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715"/>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03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285728"/>
            <a:ext cx="8229600" cy="1080120"/>
          </a:xfrm>
        </p:spPr>
        <p:txBody>
          <a:bodyPr>
            <a:noAutofit/>
          </a:bodyPr>
          <a:lstStyle/>
          <a:p>
            <a:r>
              <a:rPr lang="sl-SI" sz="3200" dirty="0" err="1" smtClean="0">
                <a:solidFill>
                  <a:schemeClr val="bg2">
                    <a:lumMod val="50000"/>
                  </a:schemeClr>
                </a:solidFill>
              </a:rPr>
              <a:t>How</a:t>
            </a:r>
            <a:r>
              <a:rPr lang="sl-SI" sz="3200" dirty="0" smtClean="0">
                <a:solidFill>
                  <a:schemeClr val="bg2">
                    <a:lumMod val="50000"/>
                  </a:schemeClr>
                </a:solidFill>
              </a:rPr>
              <a:t> to </a:t>
            </a:r>
            <a:r>
              <a:rPr lang="sl-SI" sz="3200" dirty="0" err="1" smtClean="0">
                <a:solidFill>
                  <a:schemeClr val="bg2">
                    <a:lumMod val="50000"/>
                  </a:schemeClr>
                </a:solidFill>
              </a:rPr>
              <a:t>apply</a:t>
            </a:r>
            <a:endParaRPr lang="sr-Latn-CS" sz="3600" dirty="0">
              <a:solidFill>
                <a:schemeClr val="bg2">
                  <a:lumMod val="50000"/>
                </a:schemeClr>
              </a:solidFill>
            </a:endParaRPr>
          </a:p>
        </p:txBody>
      </p:sp>
      <p:sp>
        <p:nvSpPr>
          <p:cNvPr id="3" name="Čuvar mesta za sadržaj 2"/>
          <p:cNvSpPr>
            <a:spLocks noGrp="1"/>
          </p:cNvSpPr>
          <p:nvPr>
            <p:ph idx="1"/>
          </p:nvPr>
        </p:nvSpPr>
        <p:spPr>
          <a:xfrm>
            <a:off x="457200" y="1285860"/>
            <a:ext cx="8401080" cy="5357850"/>
          </a:xfrm>
        </p:spPr>
        <p:txBody>
          <a:bodyPr>
            <a:normAutofit fontScale="85000" lnSpcReduction="20000"/>
          </a:bodyPr>
          <a:lstStyle/>
          <a:p>
            <a:endParaRPr lang="en-GB" dirty="0" smtClean="0"/>
          </a:p>
          <a:p>
            <a:r>
              <a:rPr lang="sl-SI" dirty="0" smtClean="0"/>
              <a:t>NUMBER OF COPIES</a:t>
            </a:r>
            <a:endParaRPr lang="en-GB" dirty="0" smtClean="0"/>
          </a:p>
          <a:p>
            <a:pPr marL="985838" indent="-411163" algn="just">
              <a:buFontTx/>
              <a:buChar char="-"/>
            </a:pPr>
            <a:r>
              <a:rPr lang="sl-SI" sz="2900" dirty="0" smtClean="0"/>
              <a:t>One original </a:t>
            </a:r>
            <a:r>
              <a:rPr lang="sl-SI" sz="2900" dirty="0" err="1" smtClean="0"/>
              <a:t>and</a:t>
            </a:r>
            <a:r>
              <a:rPr lang="sl-SI" sz="2900" dirty="0" smtClean="0"/>
              <a:t> 3 </a:t>
            </a:r>
            <a:r>
              <a:rPr lang="sl-SI" sz="2900" dirty="0" err="1" smtClean="0"/>
              <a:t>copies</a:t>
            </a:r>
            <a:endParaRPr lang="sl-SI" sz="2900" dirty="0" smtClean="0"/>
          </a:p>
          <a:p>
            <a:pPr marL="985838" indent="-411163" algn="just">
              <a:buFontTx/>
              <a:buChar char="-"/>
            </a:pPr>
            <a:r>
              <a:rPr lang="sl-SI" sz="2900" dirty="0" err="1" smtClean="0"/>
              <a:t>Electronic</a:t>
            </a:r>
            <a:r>
              <a:rPr lang="sl-SI" sz="2900" dirty="0" smtClean="0"/>
              <a:t> </a:t>
            </a:r>
            <a:r>
              <a:rPr lang="sl-SI" sz="2900" dirty="0" err="1" smtClean="0"/>
              <a:t>version</a:t>
            </a:r>
            <a:r>
              <a:rPr lang="sl-SI" sz="2900" dirty="0" smtClean="0"/>
              <a:t> </a:t>
            </a:r>
            <a:r>
              <a:rPr lang="sl-SI" sz="2900" dirty="0" err="1" smtClean="0"/>
              <a:t>needs</a:t>
            </a:r>
            <a:r>
              <a:rPr lang="sl-SI" sz="2900" dirty="0" smtClean="0"/>
              <a:t> to </a:t>
            </a:r>
            <a:r>
              <a:rPr lang="sl-SI" sz="2900" dirty="0" err="1" smtClean="0"/>
              <a:t>be</a:t>
            </a:r>
            <a:r>
              <a:rPr lang="sl-SI" sz="2900" dirty="0" smtClean="0"/>
              <a:t> </a:t>
            </a:r>
            <a:r>
              <a:rPr lang="sl-SI" sz="2900" dirty="0" err="1" smtClean="0"/>
              <a:t>added</a:t>
            </a:r>
            <a:r>
              <a:rPr lang="sl-SI" sz="2900" dirty="0" smtClean="0"/>
              <a:t> (CD-ROM)</a:t>
            </a:r>
            <a:endParaRPr lang="en-GB" sz="2900" dirty="0" smtClean="0"/>
          </a:p>
          <a:p>
            <a:pPr algn="just"/>
            <a:r>
              <a:rPr lang="sl-SI" dirty="0" smtClean="0"/>
              <a:t>MARKING OF ENVELOPE</a:t>
            </a:r>
            <a:endParaRPr lang="en-GB" dirty="0" smtClean="0"/>
          </a:p>
          <a:p>
            <a:pPr marL="985838" indent="-411163" algn="just">
              <a:buFontTx/>
              <a:buChar char="-"/>
            </a:pPr>
            <a:r>
              <a:rPr lang="sl-SI" sz="2900" dirty="0" smtClean="0"/>
              <a:t>Reference </a:t>
            </a:r>
            <a:r>
              <a:rPr lang="sl-SI" sz="2900" dirty="0" err="1" smtClean="0"/>
              <a:t>number</a:t>
            </a:r>
            <a:r>
              <a:rPr lang="sl-SI" sz="2900" dirty="0" smtClean="0"/>
              <a:t> </a:t>
            </a:r>
            <a:r>
              <a:rPr lang="sl-SI" sz="2900" dirty="0" err="1" smtClean="0"/>
              <a:t>and</a:t>
            </a:r>
            <a:r>
              <a:rPr lang="sl-SI" sz="2900" dirty="0" smtClean="0"/>
              <a:t> </a:t>
            </a:r>
            <a:r>
              <a:rPr lang="sl-SI" sz="2900" dirty="0" err="1" smtClean="0"/>
              <a:t>title</a:t>
            </a:r>
            <a:r>
              <a:rPr lang="sl-SI" sz="2900" dirty="0" smtClean="0"/>
              <a:t> </a:t>
            </a:r>
            <a:r>
              <a:rPr lang="sl-SI" sz="2900" dirty="0" err="1" smtClean="0"/>
              <a:t>of</a:t>
            </a:r>
            <a:r>
              <a:rPr lang="sl-SI" sz="2900" dirty="0" smtClean="0"/>
              <a:t> </a:t>
            </a:r>
            <a:r>
              <a:rPr lang="sl-SI" sz="2900" dirty="0" err="1" smtClean="0"/>
              <a:t>Call</a:t>
            </a:r>
            <a:r>
              <a:rPr lang="sl-SI" sz="2900" dirty="0" smtClean="0"/>
              <a:t> </a:t>
            </a:r>
            <a:r>
              <a:rPr lang="sl-SI" sz="2900" dirty="0" err="1" smtClean="0"/>
              <a:t>for</a:t>
            </a:r>
            <a:r>
              <a:rPr lang="sl-SI" sz="2900" dirty="0" smtClean="0"/>
              <a:t> </a:t>
            </a:r>
            <a:r>
              <a:rPr lang="sl-SI" sz="2900" dirty="0" err="1" smtClean="0"/>
              <a:t>Proposals</a:t>
            </a:r>
            <a:endParaRPr lang="sl-SI" sz="2900" dirty="0" smtClean="0"/>
          </a:p>
          <a:p>
            <a:pPr marL="985838" indent="-411163" algn="just">
              <a:buFontTx/>
              <a:buChar char="-"/>
            </a:pPr>
            <a:r>
              <a:rPr lang="sl-SI" sz="2900" dirty="0" err="1" smtClean="0"/>
              <a:t>Lead</a:t>
            </a:r>
            <a:r>
              <a:rPr lang="sl-SI" sz="2900" dirty="0" smtClean="0"/>
              <a:t> </a:t>
            </a:r>
            <a:r>
              <a:rPr lang="sl-SI" sz="2900" dirty="0" err="1" smtClean="0"/>
              <a:t>applicant</a:t>
            </a:r>
            <a:r>
              <a:rPr lang="sl-SI" sz="2900" dirty="0" smtClean="0"/>
              <a:t>’s </a:t>
            </a:r>
            <a:r>
              <a:rPr lang="sl-SI" sz="2900" dirty="0" err="1" smtClean="0"/>
              <a:t>full</a:t>
            </a:r>
            <a:r>
              <a:rPr lang="sl-SI" sz="2900" dirty="0" smtClean="0"/>
              <a:t> </a:t>
            </a:r>
            <a:r>
              <a:rPr lang="sl-SI" sz="2900" dirty="0" err="1" smtClean="0"/>
              <a:t>title</a:t>
            </a:r>
            <a:r>
              <a:rPr lang="sl-SI" sz="2900" dirty="0" smtClean="0"/>
              <a:t> </a:t>
            </a:r>
            <a:r>
              <a:rPr lang="sl-SI" sz="2900" dirty="0" err="1" smtClean="0"/>
              <a:t>and</a:t>
            </a:r>
            <a:r>
              <a:rPr lang="sl-SI" sz="2900" dirty="0" smtClean="0"/>
              <a:t> </a:t>
            </a:r>
            <a:r>
              <a:rPr lang="sl-SI" sz="2900" dirty="0" err="1" smtClean="0"/>
              <a:t>address</a:t>
            </a:r>
            <a:endParaRPr lang="sl-SI" sz="2900" dirty="0" smtClean="0"/>
          </a:p>
          <a:p>
            <a:pPr marL="985838" indent="-411163" algn="just">
              <a:buFontTx/>
              <a:buChar char="-"/>
            </a:pPr>
            <a:r>
              <a:rPr lang="sl-SI" sz="2900" dirty="0" err="1" smtClean="0"/>
              <a:t>Words</a:t>
            </a:r>
            <a:r>
              <a:rPr lang="sl-SI" sz="2900" dirty="0" smtClean="0"/>
              <a:t> ‘’Not to </a:t>
            </a:r>
            <a:r>
              <a:rPr lang="sl-SI" sz="2900" dirty="0" err="1" smtClean="0"/>
              <a:t>be</a:t>
            </a:r>
            <a:r>
              <a:rPr lang="sl-SI" sz="2900" dirty="0" smtClean="0"/>
              <a:t> </a:t>
            </a:r>
            <a:r>
              <a:rPr lang="sl-SI" sz="2900" dirty="0" err="1" smtClean="0"/>
              <a:t>opened</a:t>
            </a:r>
            <a:r>
              <a:rPr lang="sl-SI" sz="2900" dirty="0" smtClean="0"/>
              <a:t> </a:t>
            </a:r>
            <a:r>
              <a:rPr lang="sl-SI" sz="2900" dirty="0" err="1" smtClean="0"/>
              <a:t>before</a:t>
            </a:r>
            <a:r>
              <a:rPr lang="sl-SI" sz="2900" dirty="0" smtClean="0"/>
              <a:t> </a:t>
            </a:r>
            <a:r>
              <a:rPr lang="sl-SI" sz="2900" dirty="0" err="1" smtClean="0"/>
              <a:t>the</a:t>
            </a:r>
            <a:r>
              <a:rPr lang="sl-SI" sz="2900" dirty="0" smtClean="0"/>
              <a:t> </a:t>
            </a:r>
            <a:r>
              <a:rPr lang="sl-SI" sz="2900" dirty="0" err="1" smtClean="0"/>
              <a:t>opening</a:t>
            </a:r>
            <a:r>
              <a:rPr lang="sl-SI" sz="2900" dirty="0" smtClean="0"/>
              <a:t> </a:t>
            </a:r>
            <a:r>
              <a:rPr lang="sl-SI" sz="2900" dirty="0" err="1" smtClean="0"/>
              <a:t>session</a:t>
            </a:r>
            <a:r>
              <a:rPr lang="sl-SI" sz="2900" dirty="0" smtClean="0"/>
              <a:t>’’ </a:t>
            </a:r>
            <a:r>
              <a:rPr lang="sl-SI" sz="2900" dirty="0" err="1" smtClean="0"/>
              <a:t>and</a:t>
            </a:r>
            <a:r>
              <a:rPr lang="sl-SI" sz="2900" dirty="0" smtClean="0"/>
              <a:t> ‘’Ne </a:t>
            </a:r>
            <a:r>
              <a:rPr lang="sl-SI" sz="2900" dirty="0" err="1" smtClean="0"/>
              <a:t>otvarati</a:t>
            </a:r>
            <a:r>
              <a:rPr lang="sl-SI" sz="2900" dirty="0" smtClean="0"/>
              <a:t> </a:t>
            </a:r>
            <a:r>
              <a:rPr lang="sl-SI" sz="2900" dirty="0" err="1" smtClean="0"/>
              <a:t>pre</a:t>
            </a:r>
            <a:r>
              <a:rPr lang="sl-SI" sz="2900" dirty="0" smtClean="0"/>
              <a:t> </a:t>
            </a:r>
            <a:r>
              <a:rPr lang="sl-SI" sz="2900" dirty="0" err="1" smtClean="0"/>
              <a:t>zvaničnog</a:t>
            </a:r>
            <a:r>
              <a:rPr lang="sl-SI" sz="2900" dirty="0" smtClean="0"/>
              <a:t> </a:t>
            </a:r>
            <a:r>
              <a:rPr lang="sl-SI" sz="2900" dirty="0" err="1" smtClean="0"/>
              <a:t>otvaranja</a:t>
            </a:r>
            <a:r>
              <a:rPr lang="sl-SI" sz="2900" dirty="0" smtClean="0"/>
              <a:t> prijava’’ </a:t>
            </a:r>
          </a:p>
          <a:p>
            <a:pPr algn="just"/>
            <a:r>
              <a:rPr lang="sl-SI" dirty="0" smtClean="0"/>
              <a:t>ADDRESS</a:t>
            </a:r>
            <a:endParaRPr lang="en-GB" dirty="0" smtClean="0"/>
          </a:p>
          <a:p>
            <a:pPr marL="985838" indent="-411163" algn="just">
              <a:buFontTx/>
              <a:buChar char="-"/>
            </a:pPr>
            <a:r>
              <a:rPr lang="sl-SI" sz="2900" dirty="0" err="1" smtClean="0"/>
              <a:t>Ministry</a:t>
            </a:r>
            <a:r>
              <a:rPr lang="sl-SI" sz="2900" dirty="0" smtClean="0"/>
              <a:t> </a:t>
            </a:r>
            <a:r>
              <a:rPr lang="sl-SI" sz="2900" dirty="0" err="1" smtClean="0"/>
              <a:t>of</a:t>
            </a:r>
            <a:r>
              <a:rPr lang="sl-SI" sz="2900" dirty="0" smtClean="0"/>
              <a:t> Finance, </a:t>
            </a:r>
            <a:r>
              <a:rPr lang="sl-SI" sz="2900" dirty="0" err="1" smtClean="0"/>
              <a:t>Department</a:t>
            </a:r>
            <a:r>
              <a:rPr lang="sl-SI" sz="2900" dirty="0" smtClean="0"/>
              <a:t> </a:t>
            </a:r>
            <a:r>
              <a:rPr lang="sl-SI" sz="2900" dirty="0" err="1" smtClean="0"/>
              <a:t>for</a:t>
            </a:r>
            <a:r>
              <a:rPr lang="sl-SI" sz="2900" dirty="0" smtClean="0"/>
              <a:t> </a:t>
            </a:r>
            <a:r>
              <a:rPr lang="sl-SI" sz="2900" dirty="0" err="1" smtClean="0"/>
              <a:t>Contracting</a:t>
            </a:r>
            <a:r>
              <a:rPr lang="sl-SI" sz="2900" dirty="0" smtClean="0"/>
              <a:t> </a:t>
            </a:r>
            <a:r>
              <a:rPr lang="sl-SI" sz="2900" dirty="0" err="1" smtClean="0"/>
              <a:t>and</a:t>
            </a:r>
            <a:r>
              <a:rPr lang="sl-SI" sz="2900" dirty="0" smtClean="0"/>
              <a:t> </a:t>
            </a:r>
            <a:r>
              <a:rPr lang="sl-SI" sz="2900" dirty="0" err="1" smtClean="0"/>
              <a:t>Financing</a:t>
            </a:r>
            <a:r>
              <a:rPr lang="sl-SI" sz="2900" dirty="0" smtClean="0"/>
              <a:t> </a:t>
            </a:r>
            <a:r>
              <a:rPr lang="sl-SI" sz="2900" dirty="0" err="1" smtClean="0"/>
              <a:t>of</a:t>
            </a:r>
            <a:r>
              <a:rPr lang="sl-SI" sz="2900" dirty="0" smtClean="0"/>
              <a:t> EU </a:t>
            </a:r>
            <a:r>
              <a:rPr lang="sl-SI" sz="2900" dirty="0" err="1" smtClean="0"/>
              <a:t>Funded</a:t>
            </a:r>
            <a:r>
              <a:rPr lang="sl-SI" sz="2900" dirty="0" smtClean="0"/>
              <a:t> </a:t>
            </a:r>
            <a:r>
              <a:rPr lang="sl-SI" sz="2900" dirty="0" err="1" smtClean="0"/>
              <a:t>Programmes</a:t>
            </a:r>
            <a:r>
              <a:rPr lang="sl-SI" sz="2900" dirty="0" smtClean="0"/>
              <a:t> (CFCU), Sremska </a:t>
            </a:r>
            <a:r>
              <a:rPr lang="sl-SI" sz="2900" dirty="0" err="1" smtClean="0"/>
              <a:t>street</a:t>
            </a:r>
            <a:r>
              <a:rPr lang="sl-SI" sz="2900" dirty="0" smtClean="0"/>
              <a:t> 3-5, VII </a:t>
            </a:r>
            <a:r>
              <a:rPr lang="sl-SI" sz="2900" dirty="0" err="1" smtClean="0"/>
              <a:t>floor</a:t>
            </a:r>
            <a:r>
              <a:rPr lang="sl-SI" sz="2900" dirty="0" smtClean="0"/>
              <a:t>, Office 701, 11000 </a:t>
            </a:r>
            <a:r>
              <a:rPr lang="sl-SI" sz="2900" dirty="0" err="1" smtClean="0"/>
              <a:t>Belgrade</a:t>
            </a:r>
            <a:r>
              <a:rPr lang="sl-SI" sz="2900" dirty="0" smtClean="0"/>
              <a:t> </a:t>
            </a:r>
          </a:p>
          <a:p>
            <a:pPr marL="985838" indent="-411163">
              <a:buFontTx/>
              <a:buChar char="-"/>
            </a:pPr>
            <a:endParaRPr lang="en-GB" sz="29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715"/>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03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285728"/>
            <a:ext cx="8229600" cy="1080120"/>
          </a:xfrm>
        </p:spPr>
        <p:txBody>
          <a:bodyPr>
            <a:noAutofit/>
          </a:bodyPr>
          <a:lstStyle/>
          <a:p>
            <a:r>
              <a:rPr lang="sl-SI" sz="3200" dirty="0" err="1" smtClean="0">
                <a:solidFill>
                  <a:schemeClr val="bg2">
                    <a:lumMod val="50000"/>
                  </a:schemeClr>
                </a:solidFill>
              </a:rPr>
              <a:t>How</a:t>
            </a:r>
            <a:r>
              <a:rPr lang="sl-SI" sz="3200" dirty="0" smtClean="0">
                <a:solidFill>
                  <a:schemeClr val="bg2">
                    <a:lumMod val="50000"/>
                  </a:schemeClr>
                </a:solidFill>
              </a:rPr>
              <a:t> to </a:t>
            </a:r>
            <a:r>
              <a:rPr lang="sl-SI" sz="3200" dirty="0" err="1" smtClean="0">
                <a:solidFill>
                  <a:schemeClr val="bg2">
                    <a:lumMod val="50000"/>
                  </a:schemeClr>
                </a:solidFill>
              </a:rPr>
              <a:t>apply</a:t>
            </a:r>
            <a:endParaRPr lang="sr-Latn-CS" sz="3600" dirty="0">
              <a:solidFill>
                <a:schemeClr val="bg2">
                  <a:lumMod val="50000"/>
                </a:schemeClr>
              </a:solidFill>
            </a:endParaRPr>
          </a:p>
        </p:txBody>
      </p:sp>
      <p:sp>
        <p:nvSpPr>
          <p:cNvPr id="3" name="Čuvar mesta za sadržaj 2"/>
          <p:cNvSpPr>
            <a:spLocks noGrp="1"/>
          </p:cNvSpPr>
          <p:nvPr>
            <p:ph idx="1"/>
          </p:nvPr>
        </p:nvSpPr>
        <p:spPr>
          <a:xfrm>
            <a:off x="457200" y="1285860"/>
            <a:ext cx="8401080" cy="5357850"/>
          </a:xfrm>
        </p:spPr>
        <p:txBody>
          <a:bodyPr>
            <a:normAutofit fontScale="77500" lnSpcReduction="20000"/>
          </a:bodyPr>
          <a:lstStyle/>
          <a:p>
            <a:endParaRPr lang="en-GB" dirty="0" smtClean="0"/>
          </a:p>
          <a:p>
            <a:r>
              <a:rPr lang="en-GB" sz="2900" dirty="0" smtClean="0"/>
              <a:t>DEADLINE</a:t>
            </a:r>
          </a:p>
          <a:p>
            <a:pPr marL="985838" indent="-411163" algn="just">
              <a:buFontTx/>
              <a:buChar char="-"/>
            </a:pPr>
            <a:r>
              <a:rPr lang="en-GB" sz="2900" dirty="0" smtClean="0"/>
              <a:t>9 September, 15:00 in the case of hand delivery</a:t>
            </a:r>
          </a:p>
          <a:p>
            <a:pPr marL="985838" indent="-411163" algn="just">
              <a:buFontTx/>
              <a:buChar char="-"/>
            </a:pPr>
            <a:r>
              <a:rPr lang="en-GB" sz="2900" dirty="0" smtClean="0"/>
              <a:t>9 September as evidenced by postmark or deposit slip in the case of post or courier delivery</a:t>
            </a:r>
          </a:p>
          <a:p>
            <a:pPr algn="just"/>
            <a:r>
              <a:rPr lang="en-GB" sz="2900" dirty="0" smtClean="0"/>
              <a:t>ADDITIONAL ENQUIRIES</a:t>
            </a:r>
          </a:p>
          <a:p>
            <a:pPr marL="985838" indent="-411163" algn="just">
              <a:buFontTx/>
              <a:buChar char="-"/>
            </a:pPr>
            <a:r>
              <a:rPr lang="en-GB" sz="2900" dirty="0" smtClean="0"/>
              <a:t>Applicants have a possibility to ask for additional clarifications by 21 day before the deadline for submission of proposals</a:t>
            </a:r>
          </a:p>
          <a:p>
            <a:pPr marL="985838" indent="-411163" algn="just">
              <a:buFontTx/>
              <a:buChar char="-"/>
            </a:pPr>
            <a:r>
              <a:rPr lang="en-GB" sz="2900" dirty="0" smtClean="0"/>
              <a:t>Answers will be posted (web-site) at the latest 11 days before the deadline for submission of proposals</a:t>
            </a:r>
          </a:p>
          <a:p>
            <a:pPr marL="985838" indent="-411163" algn="just">
              <a:buFontTx/>
              <a:buChar char="-"/>
            </a:pPr>
            <a:r>
              <a:rPr lang="en-GB" sz="2900" dirty="0" smtClean="0"/>
              <a:t>ONLY by e-mail: </a:t>
            </a:r>
            <a:r>
              <a:rPr lang="en-GB" sz="2900" u="sng" dirty="0" smtClean="0"/>
              <a:t>cfcu.questions@mfin.gov.rs</a:t>
            </a:r>
          </a:p>
          <a:p>
            <a:pPr marL="985838" indent="-411163" algn="just">
              <a:buFontTx/>
              <a:buChar char="-"/>
            </a:pPr>
            <a:r>
              <a:rPr lang="en-GB" sz="2900" dirty="0" smtClean="0"/>
              <a:t>!! The Contracting Authority cannot give opinion on specific activities (for example ‘’we are planning to do….. Is this eligible?’’)</a:t>
            </a:r>
          </a:p>
          <a:p>
            <a:pPr marL="985838" indent="-411163" algn="just">
              <a:buFontTx/>
              <a:buChar char="-"/>
            </a:pPr>
            <a:r>
              <a:rPr lang="en-GB" sz="2900" dirty="0" smtClean="0"/>
              <a:t>!! PLEASE read first the Guidelines for Applicants thoroughly before posting the questions</a:t>
            </a:r>
            <a:endParaRPr lang="en-GB" sz="29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715"/>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03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3200" dirty="0" smtClean="0">
                <a:solidFill>
                  <a:schemeClr val="bg2">
                    <a:lumMod val="50000"/>
                  </a:schemeClr>
                </a:solidFill>
              </a:rPr>
              <a:t>Global objective</a:t>
            </a:r>
            <a:endParaRPr lang="en-GB" sz="3200" dirty="0">
              <a:solidFill>
                <a:schemeClr val="bg2">
                  <a:lumMod val="50000"/>
                </a:schemeClr>
              </a:solidFill>
            </a:endParaRPr>
          </a:p>
        </p:txBody>
      </p:sp>
      <p:sp>
        <p:nvSpPr>
          <p:cNvPr id="3" name="Čuvar mesta za sadržaj 2"/>
          <p:cNvSpPr>
            <a:spLocks noGrp="1"/>
          </p:cNvSpPr>
          <p:nvPr>
            <p:ph idx="1"/>
          </p:nvPr>
        </p:nvSpPr>
        <p:spPr>
          <a:xfrm>
            <a:off x="457200" y="2204864"/>
            <a:ext cx="8229600" cy="4104496"/>
          </a:xfrm>
        </p:spPr>
        <p:txBody>
          <a:bodyPr>
            <a:normAutofit/>
          </a:bodyPr>
          <a:lstStyle/>
          <a:p>
            <a:pPr algn="just"/>
            <a:r>
              <a:rPr lang="en-GB" sz="2400" b="1" dirty="0" smtClean="0">
                <a:solidFill>
                  <a:schemeClr val="bg2">
                    <a:lumMod val="50000"/>
                  </a:schemeClr>
                </a:solidFill>
              </a:rPr>
              <a:t>Global objective</a:t>
            </a:r>
            <a:r>
              <a:rPr lang="sr-Latn-RS" sz="2400" b="1" dirty="0" smtClean="0">
                <a:solidFill>
                  <a:schemeClr val="bg2">
                    <a:lumMod val="50000"/>
                  </a:schemeClr>
                </a:solidFill>
              </a:rPr>
              <a:t> </a:t>
            </a:r>
            <a:r>
              <a:rPr lang="sr-Latn-RS" sz="2400" b="1" dirty="0" smtClean="0"/>
              <a:t>- </a:t>
            </a:r>
            <a:r>
              <a:rPr lang="en-GB" sz="2400" dirty="0" smtClean="0"/>
              <a:t>to </a:t>
            </a:r>
            <a:r>
              <a:rPr lang="en-GB" sz="2400" dirty="0"/>
              <a:t>contribute to smart, sustainable and inclusive growth for the Republic of Serbia by improving social protection policies and promoting the social inclusion of vulnerable populations, enabling greater opportunities for a better standard of living in alignment with the targets set forth by the Europe 2020 </a:t>
            </a:r>
            <a:r>
              <a:rPr lang="en-GB" sz="2400" dirty="0" smtClean="0"/>
              <a:t>Strategy</a:t>
            </a:r>
            <a:endParaRPr lang="sr-Latn-RS" sz="2400" dirty="0" smtClean="0"/>
          </a:p>
          <a:p>
            <a:pPr marL="0" indent="0" algn="just">
              <a:buNone/>
            </a:pPr>
            <a:endParaRPr lang="sr-Latn-RS" sz="24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9759" y="332656"/>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332656"/>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07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692696"/>
            <a:ext cx="8229600" cy="1080120"/>
          </a:xfrm>
        </p:spPr>
        <p:txBody>
          <a:bodyPr>
            <a:noAutofit/>
          </a:bodyPr>
          <a:lstStyle/>
          <a:p>
            <a:r>
              <a:rPr lang="en-US" sz="3200" dirty="0">
                <a:solidFill>
                  <a:schemeClr val="bg2">
                    <a:lumMod val="50000"/>
                  </a:schemeClr>
                </a:solidFill>
              </a:rPr>
              <a:t>Other supporting documents required</a:t>
            </a:r>
            <a:endParaRPr lang="sr-Latn-CS" sz="3200" dirty="0">
              <a:solidFill>
                <a:schemeClr val="bg2">
                  <a:lumMod val="50000"/>
                </a:schemeClr>
              </a:solidFill>
            </a:endParaRPr>
          </a:p>
        </p:txBody>
      </p:sp>
      <p:sp>
        <p:nvSpPr>
          <p:cNvPr id="3" name="Čuvar mesta za sadržaj 2"/>
          <p:cNvSpPr>
            <a:spLocks noGrp="1"/>
          </p:cNvSpPr>
          <p:nvPr>
            <p:ph idx="1"/>
          </p:nvPr>
        </p:nvSpPr>
        <p:spPr/>
        <p:txBody>
          <a:bodyPr>
            <a:normAutofit fontScale="77500" lnSpcReduction="20000"/>
          </a:bodyPr>
          <a:lstStyle/>
          <a:p>
            <a:endParaRPr lang="sr-Latn-CS" dirty="0"/>
          </a:p>
          <a:p>
            <a:r>
              <a:rPr lang="en-GB" sz="2900" dirty="0"/>
              <a:t>Relevant spatial planning and urbanistic documentation for the proposed projects prepared and adopted;</a:t>
            </a:r>
            <a:endParaRPr lang="sr-Latn-CS" sz="2900" dirty="0"/>
          </a:p>
          <a:p>
            <a:r>
              <a:rPr lang="sl-SI" sz="2900" dirty="0" smtClean="0"/>
              <a:t>The </a:t>
            </a:r>
            <a:r>
              <a:rPr lang="sl-SI" sz="2900" dirty="0"/>
              <a:t>applicant, co-applicant or affiliated </a:t>
            </a:r>
            <a:r>
              <a:rPr lang="sl-SI" sz="2900" dirty="0" smtClean="0"/>
              <a:t>entities must submit proof </a:t>
            </a:r>
            <a:r>
              <a:rPr lang="sl-SI" sz="2900" dirty="0"/>
              <a:t>of </a:t>
            </a:r>
            <a:r>
              <a:rPr lang="sl-SI" sz="2900" dirty="0" smtClean="0"/>
              <a:t>property ownership, </a:t>
            </a:r>
            <a:r>
              <a:rPr lang="sl-SI" sz="2900" dirty="0"/>
              <a:t>and in case of </a:t>
            </a:r>
            <a:r>
              <a:rPr lang="sl-SI" sz="2900" dirty="0" smtClean="0"/>
              <a:t>investments </a:t>
            </a:r>
            <a:r>
              <a:rPr lang="sl-SI" sz="2900" dirty="0"/>
              <a:t>in private buildings, </a:t>
            </a:r>
            <a:r>
              <a:rPr lang="sl-SI" sz="2900" dirty="0" smtClean="0"/>
              <a:t>evidence of </a:t>
            </a:r>
            <a:r>
              <a:rPr lang="sl-SI" sz="2900" dirty="0"/>
              <a:t>ownership and </a:t>
            </a:r>
            <a:r>
              <a:rPr lang="sl-SI" sz="2900" dirty="0" smtClean="0"/>
              <a:t>a written </a:t>
            </a:r>
            <a:r>
              <a:rPr lang="sl-SI" sz="2900" dirty="0"/>
              <a:t>agreement </a:t>
            </a:r>
            <a:r>
              <a:rPr lang="sl-SI" sz="2900" dirty="0" smtClean="0"/>
              <a:t>from </a:t>
            </a:r>
            <a:r>
              <a:rPr lang="sl-SI" sz="2900" dirty="0"/>
              <a:t>the owners allowing </a:t>
            </a:r>
            <a:r>
              <a:rPr lang="sl-SI" sz="2900" dirty="0" smtClean="0"/>
              <a:t>investments;</a:t>
            </a:r>
            <a:endParaRPr lang="sr-Latn-CS" sz="2900" dirty="0"/>
          </a:p>
          <a:p>
            <a:pPr marL="548640" lvl="1" indent="-411480">
              <a:buClr>
                <a:schemeClr val="tx1">
                  <a:shade val="95000"/>
                </a:schemeClr>
              </a:buClr>
              <a:buSzPct val="65000"/>
              <a:buFont typeface="Wingdings 2"/>
              <a:buChar char=""/>
            </a:pPr>
            <a:r>
              <a:rPr lang="en-GB" sz="2900" dirty="0"/>
              <a:t>Technical documentation (Preliminary design or Design for Construction permit or Construction design) for the construction, reconstruction or adaptation of selected houses or physical infrastructure  prepared and approved by the relevant authority; </a:t>
            </a:r>
            <a:endParaRPr lang="sr-Latn-CS" sz="2900" dirty="0"/>
          </a:p>
          <a:p>
            <a:pPr marL="548640" lvl="1" indent="-411480">
              <a:buClr>
                <a:schemeClr val="tx1">
                  <a:shade val="95000"/>
                </a:schemeClr>
              </a:buClr>
              <a:buSzPct val="65000"/>
              <a:buFont typeface="Wingdings 2"/>
              <a:buChar char=""/>
            </a:pPr>
            <a:r>
              <a:rPr lang="en-GB" sz="2900" dirty="0"/>
              <a:t>Final designs approved by the Technical </a:t>
            </a:r>
            <a:r>
              <a:rPr lang="en-GB" sz="2900" dirty="0" smtClean="0"/>
              <a:t>Review Report prepared</a:t>
            </a:r>
            <a:r>
              <a:rPr lang="sr-Latn-RS" sz="2900" dirty="0" smtClean="0"/>
              <a:t> </a:t>
            </a:r>
            <a:r>
              <a:rPr lang="en-GB" sz="2900" dirty="0" smtClean="0"/>
              <a:t>by an independent </a:t>
            </a:r>
            <a:r>
              <a:rPr lang="en-GB" sz="2900" dirty="0"/>
              <a:t>company, if needed, according to the Law on Planning and Construction of the Republic of Serbia;</a:t>
            </a:r>
            <a:endParaRPr lang="sr-Latn-CS" sz="2900" dirty="0"/>
          </a:p>
          <a:p>
            <a:endParaRPr lang="sr-Latn-CS" sz="29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715"/>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03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476672"/>
            <a:ext cx="8363272" cy="1296144"/>
          </a:xfrm>
        </p:spPr>
        <p:txBody>
          <a:bodyPr>
            <a:noAutofit/>
          </a:bodyPr>
          <a:lstStyle/>
          <a:p>
            <a:r>
              <a:rPr lang="en-US" sz="3200" dirty="0" smtClean="0">
                <a:solidFill>
                  <a:srgbClr val="69676D">
                    <a:lumMod val="50000"/>
                  </a:srgbClr>
                </a:solidFill>
              </a:rPr>
              <a:t>Other </a:t>
            </a:r>
            <a:r>
              <a:rPr lang="en-US" sz="3200" dirty="0">
                <a:solidFill>
                  <a:srgbClr val="69676D">
                    <a:lumMod val="50000"/>
                  </a:srgbClr>
                </a:solidFill>
              </a:rPr>
              <a:t>supporting documents required</a:t>
            </a:r>
            <a:endParaRPr lang="sr-Latn-CS" sz="3200" dirty="0"/>
          </a:p>
        </p:txBody>
      </p:sp>
      <p:sp>
        <p:nvSpPr>
          <p:cNvPr id="3" name="Čuvar mesta za sadržaj 2"/>
          <p:cNvSpPr>
            <a:spLocks noGrp="1"/>
          </p:cNvSpPr>
          <p:nvPr>
            <p:ph idx="1"/>
          </p:nvPr>
        </p:nvSpPr>
        <p:spPr>
          <a:xfrm>
            <a:off x="467544" y="1628800"/>
            <a:ext cx="8219256" cy="4680560"/>
          </a:xfrm>
        </p:spPr>
        <p:txBody>
          <a:bodyPr>
            <a:normAutofit fontScale="92500" lnSpcReduction="20000"/>
          </a:bodyPr>
          <a:lstStyle/>
          <a:p>
            <a:pPr marL="548640" lvl="1" indent="-411480">
              <a:lnSpc>
                <a:spcPct val="80000"/>
              </a:lnSpc>
              <a:buClr>
                <a:schemeClr val="tx1">
                  <a:shade val="95000"/>
                </a:schemeClr>
              </a:buClr>
              <a:buSzPct val="65000"/>
              <a:buFont typeface="Wingdings 2"/>
              <a:buChar char=""/>
            </a:pPr>
            <a:endParaRPr lang="en-GB" sz="2000" dirty="0" smtClean="0"/>
          </a:p>
          <a:p>
            <a:pPr marL="548640" lvl="1" indent="-411480">
              <a:lnSpc>
                <a:spcPct val="80000"/>
              </a:lnSpc>
              <a:buClr>
                <a:schemeClr val="tx1">
                  <a:shade val="95000"/>
                </a:schemeClr>
              </a:buClr>
              <a:buSzPct val="65000"/>
              <a:buFont typeface="Wingdings 2"/>
              <a:buChar char=""/>
            </a:pPr>
            <a:endParaRPr lang="en-GB" sz="2000" dirty="0"/>
          </a:p>
          <a:p>
            <a:pPr marL="548640" lvl="1" indent="-411480" algn="just">
              <a:lnSpc>
                <a:spcPct val="80000"/>
              </a:lnSpc>
              <a:buClr>
                <a:schemeClr val="tx1">
                  <a:shade val="95000"/>
                </a:schemeClr>
              </a:buClr>
              <a:buSzPct val="65000"/>
              <a:buFont typeface="Wingdings 2"/>
              <a:buChar char=""/>
            </a:pPr>
            <a:r>
              <a:rPr lang="en-GB" sz="2200" dirty="0" smtClean="0"/>
              <a:t>Building </a:t>
            </a:r>
            <a:r>
              <a:rPr lang="en-GB" sz="2200" dirty="0"/>
              <a:t>permit, if required for investments by national legislation. In case that the building permit is not required, a statement by </a:t>
            </a:r>
            <a:r>
              <a:rPr lang="sr-Latn-RS" sz="2200" dirty="0" smtClean="0"/>
              <a:t>a </a:t>
            </a:r>
            <a:r>
              <a:rPr lang="en-GB" sz="2200" dirty="0" smtClean="0"/>
              <a:t>relevant </a:t>
            </a:r>
            <a:r>
              <a:rPr lang="en-GB" sz="2200" dirty="0"/>
              <a:t>authority confirming that</a:t>
            </a:r>
            <a:r>
              <a:rPr lang="en-GB" sz="2200" dirty="0" smtClean="0"/>
              <a:t>;</a:t>
            </a:r>
          </a:p>
          <a:p>
            <a:pPr marL="548640" lvl="1" indent="-411480" algn="just">
              <a:lnSpc>
                <a:spcPct val="80000"/>
              </a:lnSpc>
              <a:buClr>
                <a:schemeClr val="tx1">
                  <a:shade val="95000"/>
                </a:schemeClr>
              </a:buClr>
              <a:buSzPct val="65000"/>
              <a:buFont typeface="Wingdings 2"/>
              <a:buChar char=""/>
            </a:pPr>
            <a:endParaRPr lang="sr-Latn-CS" sz="2200" dirty="0"/>
          </a:p>
          <a:p>
            <a:pPr marL="548640" lvl="1" indent="-411480" algn="just">
              <a:lnSpc>
                <a:spcPct val="80000"/>
              </a:lnSpc>
              <a:buClr>
                <a:schemeClr val="tx1">
                  <a:shade val="95000"/>
                </a:schemeClr>
              </a:buClr>
              <a:buSzPct val="65000"/>
              <a:buFont typeface="Wingdings 2"/>
              <a:buChar char=""/>
            </a:pPr>
            <a:r>
              <a:rPr lang="en-GB" sz="2200" dirty="0"/>
              <a:t>Developed Work </a:t>
            </a:r>
            <a:r>
              <a:rPr lang="en-GB" sz="2200" dirty="0" smtClean="0"/>
              <a:t>Plan </a:t>
            </a:r>
            <a:r>
              <a:rPr lang="en-GB" sz="2200" dirty="0"/>
              <a:t>encompassing priority works to be executed (including plan for temporary accommodation of the families during the reconstruction of houses, if needed</a:t>
            </a:r>
            <a:r>
              <a:rPr lang="en-GB" sz="2200" dirty="0" smtClean="0"/>
              <a:t>).</a:t>
            </a:r>
          </a:p>
          <a:p>
            <a:pPr marL="548640" lvl="1" indent="-411480" algn="just">
              <a:lnSpc>
                <a:spcPct val="80000"/>
              </a:lnSpc>
              <a:buClr>
                <a:schemeClr val="tx1">
                  <a:shade val="95000"/>
                </a:schemeClr>
              </a:buClr>
              <a:buSzPct val="65000"/>
              <a:buFont typeface="Wingdings 2"/>
              <a:buChar char=""/>
            </a:pPr>
            <a:endParaRPr lang="en-GB" sz="2200" dirty="0" smtClean="0"/>
          </a:p>
          <a:p>
            <a:pPr marL="548640" lvl="1" indent="-411480" algn="just">
              <a:lnSpc>
                <a:spcPct val="80000"/>
              </a:lnSpc>
              <a:buClr>
                <a:schemeClr val="tx1">
                  <a:shade val="95000"/>
                </a:schemeClr>
              </a:buClr>
              <a:buSzPct val="65000"/>
              <a:buFont typeface="Wingdings 2"/>
              <a:buChar char=""/>
            </a:pPr>
            <a:r>
              <a:rPr lang="en-US" sz="2200" dirty="0"/>
              <a:t>A sworn statement (in free format) provided by municipality of Republic of Serbia acting as lead applicant or co-applicant, confirming that the ownership over the infrastructure (re)build in the project will be taken-over and maintained by the municipality after the conclusion of the contract</a:t>
            </a:r>
            <a:endParaRPr lang="en-GB" sz="2200" dirty="0" smtClean="0"/>
          </a:p>
          <a:p>
            <a:pPr marL="548640" lvl="1" indent="-411480" algn="just">
              <a:lnSpc>
                <a:spcPct val="80000"/>
              </a:lnSpc>
              <a:buClr>
                <a:schemeClr val="tx1">
                  <a:shade val="95000"/>
                </a:schemeClr>
              </a:buClr>
              <a:buSzPct val="65000"/>
              <a:buFont typeface="Wingdings 2"/>
              <a:buChar char=""/>
            </a:pPr>
            <a:endParaRPr lang="en-GB" sz="2000" dirty="0"/>
          </a:p>
          <a:p>
            <a:pPr marL="548640" lvl="1" indent="-411480">
              <a:lnSpc>
                <a:spcPct val="80000"/>
              </a:lnSpc>
              <a:buClr>
                <a:schemeClr val="tx1">
                  <a:shade val="95000"/>
                </a:schemeClr>
              </a:buClr>
              <a:buSzPct val="65000"/>
              <a:buFont typeface="Wingdings 2"/>
              <a:buChar char=""/>
            </a:pPr>
            <a:endParaRPr lang="en-GB" sz="2000" dirty="0" smtClean="0"/>
          </a:p>
          <a:p>
            <a:pPr marL="548640" lvl="1" indent="-411480">
              <a:lnSpc>
                <a:spcPct val="80000"/>
              </a:lnSpc>
              <a:buClr>
                <a:schemeClr val="tx1">
                  <a:shade val="95000"/>
                </a:schemeClr>
              </a:buClr>
              <a:buSzPct val="65000"/>
              <a:buFont typeface="Wingdings 2"/>
              <a:buChar char=""/>
            </a:pPr>
            <a:endParaRPr lang="en-GB" sz="2000" dirty="0"/>
          </a:p>
          <a:p>
            <a:pPr marL="137160" lvl="1" indent="0">
              <a:lnSpc>
                <a:spcPct val="80000"/>
              </a:lnSpc>
              <a:buClr>
                <a:schemeClr val="tx1">
                  <a:shade val="95000"/>
                </a:schemeClr>
              </a:buClr>
              <a:buSzPct val="65000"/>
              <a:buNone/>
            </a:pPr>
            <a:r>
              <a:rPr lang="sr-Latn-RS" sz="1600" dirty="0" smtClean="0"/>
              <a:t>Note</a:t>
            </a:r>
            <a:r>
              <a:rPr lang="en-GB" sz="1600" dirty="0" smtClean="0"/>
              <a:t>: </a:t>
            </a:r>
            <a:r>
              <a:rPr lang="en-GB" sz="1600" dirty="0"/>
              <a:t>The initial planned duration of an action may not be lower than 12 months nor exceed 20 months</a:t>
            </a:r>
            <a:r>
              <a:rPr lang="en-GB" sz="1600" dirty="0" smtClean="0"/>
              <a:t> </a:t>
            </a:r>
            <a:endParaRPr lang="sr-Latn-CS" sz="1600" dirty="0"/>
          </a:p>
          <a:p>
            <a:endParaRPr lang="sr-Latn-CS" dirty="0"/>
          </a:p>
        </p:txBody>
      </p:sp>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22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p:txBody>
          <a:bodyPr/>
          <a:lstStyle/>
          <a:p>
            <a:pPr algn="ctr"/>
            <a:endParaRPr lang="sr-Latn-RS" b="1" dirty="0" smtClean="0">
              <a:solidFill>
                <a:schemeClr val="bg1"/>
              </a:solidFill>
            </a:endParaRPr>
          </a:p>
          <a:p>
            <a:pPr algn="ctr"/>
            <a:endParaRPr lang="sr-Latn-RS" b="1" dirty="0" smtClean="0">
              <a:solidFill>
                <a:schemeClr val="bg1"/>
              </a:solidFill>
            </a:endParaRPr>
          </a:p>
          <a:p>
            <a:pPr marL="137160" indent="0" algn="ctr">
              <a:buNone/>
            </a:pPr>
            <a:r>
              <a:rPr lang="en-US" b="1" dirty="0" smtClean="0">
                <a:solidFill>
                  <a:schemeClr val="bg1"/>
                </a:solidFill>
              </a:rPr>
              <a:t>THANK </a:t>
            </a:r>
            <a:r>
              <a:rPr lang="en-US" b="1" dirty="0">
                <a:solidFill>
                  <a:schemeClr val="bg1"/>
                </a:solidFill>
              </a:rPr>
              <a:t>YOU FOR YOUR ATTENTION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QUESTIONS AND ANSWERS</a:t>
            </a:r>
            <a:endParaRPr lang="sr-Latn-RS" dirty="0">
              <a:solidFill>
                <a:schemeClr val="bg1"/>
              </a:solidFill>
            </a:endParaRP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332656"/>
            <a:ext cx="648072" cy="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11" descr="Graphics2:EUROPEAID:DG-EA_visibility%20Guidelines:3.%20STUDIO:5.%20Images%20HR:flag_2colors.jpg"/>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auto">
          <a:xfrm>
            <a:off x="7025208" y="404664"/>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307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3200" dirty="0" smtClean="0">
                <a:solidFill>
                  <a:schemeClr val="bg2">
                    <a:lumMod val="50000"/>
                  </a:schemeClr>
                </a:solidFill>
              </a:rPr>
              <a:t>Specific objective </a:t>
            </a:r>
            <a:endParaRPr lang="en-GB" sz="3200" dirty="0"/>
          </a:p>
        </p:txBody>
      </p:sp>
      <p:sp>
        <p:nvSpPr>
          <p:cNvPr id="3" name="Čuvar mesta za sadržaj 2"/>
          <p:cNvSpPr>
            <a:spLocks noGrp="1"/>
          </p:cNvSpPr>
          <p:nvPr>
            <p:ph idx="1"/>
          </p:nvPr>
        </p:nvSpPr>
        <p:spPr>
          <a:xfrm>
            <a:off x="457200" y="1600200"/>
            <a:ext cx="8229600" cy="4205064"/>
          </a:xfrm>
        </p:spPr>
        <p:txBody>
          <a:bodyPr/>
          <a:lstStyle/>
          <a:p>
            <a:pPr algn="just"/>
            <a:endParaRPr lang="sr-Latn-RS" sz="2400" b="1" dirty="0" smtClean="0">
              <a:solidFill>
                <a:schemeClr val="bg2">
                  <a:lumMod val="50000"/>
                </a:schemeClr>
              </a:solidFill>
            </a:endParaRPr>
          </a:p>
          <a:p>
            <a:pPr algn="just"/>
            <a:r>
              <a:rPr lang="sr-Latn-RS" sz="2400" b="1" dirty="0" smtClean="0">
                <a:solidFill>
                  <a:schemeClr val="bg2">
                    <a:lumMod val="50000"/>
                  </a:schemeClr>
                </a:solidFill>
              </a:rPr>
              <a:t>S</a:t>
            </a:r>
            <a:r>
              <a:rPr lang="en-GB" sz="2400" b="1" dirty="0" smtClean="0">
                <a:solidFill>
                  <a:schemeClr val="bg2">
                    <a:lumMod val="50000"/>
                  </a:schemeClr>
                </a:solidFill>
              </a:rPr>
              <a:t>pecific </a:t>
            </a:r>
            <a:r>
              <a:rPr lang="en-GB" sz="2400" b="1" dirty="0">
                <a:solidFill>
                  <a:schemeClr val="bg2">
                    <a:lumMod val="50000"/>
                  </a:schemeClr>
                </a:solidFill>
              </a:rPr>
              <a:t>objective </a:t>
            </a:r>
            <a:r>
              <a:rPr lang="sr-Latn-RS" sz="2400" b="1" dirty="0"/>
              <a:t>- </a:t>
            </a:r>
            <a:r>
              <a:rPr lang="en-GB" sz="2400" dirty="0"/>
              <a:t>to support the implementation of the Strategy for Improvement of the Status of Roma in the Republic of Serbia through </a:t>
            </a:r>
            <a:r>
              <a:rPr lang="sr-Latn-RS" sz="2400" dirty="0" smtClean="0"/>
              <a:t>a </a:t>
            </a:r>
            <a:r>
              <a:rPr lang="en-GB" sz="2400" dirty="0" smtClean="0"/>
              <a:t>sustainable </a:t>
            </a:r>
            <a:r>
              <a:rPr lang="en-GB" sz="2400" dirty="0"/>
              <a:t>and inclusive approach for resolving housing of Roma men, women and families and improvement of physical infrastructure in selected Roma settlements</a:t>
            </a:r>
            <a:endParaRPr lang="sr-Latn-RS" sz="2400" dirty="0"/>
          </a:p>
          <a:p>
            <a:endParaRPr lang="sr-Latn-RS" dirty="0" smtClean="0"/>
          </a:p>
          <a:p>
            <a:endParaRPr lang="sr-Latn-R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260648"/>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863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539552" y="1556792"/>
            <a:ext cx="8147248" cy="4752568"/>
          </a:xfrm>
        </p:spPr>
        <p:txBody>
          <a:bodyPr/>
          <a:lstStyle/>
          <a:p>
            <a:r>
              <a:rPr lang="en-GB" sz="2000" dirty="0" smtClean="0"/>
              <a:t>An </a:t>
            </a:r>
            <a:r>
              <a:rPr lang="en-GB" sz="2000" b="1" dirty="0"/>
              <a:t>action</a:t>
            </a:r>
            <a:r>
              <a:rPr lang="en-GB" sz="2000" dirty="0"/>
              <a:t> is composed of a </a:t>
            </a:r>
            <a:r>
              <a:rPr lang="en-GB" sz="2000" b="1" dirty="0"/>
              <a:t>set of </a:t>
            </a:r>
            <a:r>
              <a:rPr lang="en-GB" sz="2000" b="1" dirty="0" smtClean="0"/>
              <a:t>activities</a:t>
            </a:r>
            <a:endParaRPr lang="sr-Latn-RS" sz="2000" b="1" dirty="0" smtClean="0"/>
          </a:p>
          <a:p>
            <a:pPr marL="137160" indent="0">
              <a:buNone/>
            </a:pPr>
            <a:endParaRPr lang="sr-Latn-RS" sz="2000" dirty="0"/>
          </a:p>
          <a:p>
            <a:r>
              <a:rPr lang="en-GB" sz="2000" dirty="0"/>
              <a:t>The initial planned duration of an action may not be lower than 12 months nor exceed 20 months</a:t>
            </a:r>
            <a:r>
              <a:rPr lang="en-GB" sz="2000" dirty="0" smtClean="0"/>
              <a:t>.</a:t>
            </a:r>
            <a:endParaRPr lang="sr-Latn-RS" sz="2000" dirty="0" smtClean="0"/>
          </a:p>
          <a:p>
            <a:pPr marL="137160" indent="0">
              <a:buNone/>
            </a:pPr>
            <a:endParaRPr lang="sr-Latn-RS" sz="2000" dirty="0"/>
          </a:p>
          <a:p>
            <a:r>
              <a:rPr lang="en-GB" sz="2000" dirty="0"/>
              <a:t>Actions must take </a:t>
            </a:r>
            <a:r>
              <a:rPr lang="en-GB" sz="2000" dirty="0" smtClean="0"/>
              <a:t>place </a:t>
            </a:r>
            <a:r>
              <a:rPr lang="en-GB" sz="2000" dirty="0"/>
              <a:t>in the Republic of </a:t>
            </a:r>
            <a:r>
              <a:rPr lang="en-GB" sz="2000" dirty="0" smtClean="0"/>
              <a:t>Serbia</a:t>
            </a:r>
            <a:r>
              <a:rPr lang="sr-Latn-RS" sz="2000" dirty="0" smtClean="0"/>
              <a:t>.</a:t>
            </a:r>
          </a:p>
          <a:p>
            <a:endParaRPr lang="sr-Latn-RS" sz="2000" dirty="0" smtClean="0"/>
          </a:p>
          <a:p>
            <a:r>
              <a:rPr lang="en-GB" sz="2000" dirty="0" smtClean="0"/>
              <a:t>T</a:t>
            </a:r>
            <a:r>
              <a:rPr lang="sr-Latn-RS" sz="2000" dirty="0" smtClean="0"/>
              <a:t>he </a:t>
            </a:r>
            <a:r>
              <a:rPr lang="en-GB" sz="2000" dirty="0" smtClean="0"/>
              <a:t>types </a:t>
            </a:r>
            <a:r>
              <a:rPr lang="en-GB" sz="2000" dirty="0"/>
              <a:t>of </a:t>
            </a:r>
            <a:r>
              <a:rPr lang="en-GB" sz="2000" dirty="0" smtClean="0"/>
              <a:t>action </a:t>
            </a:r>
            <a:r>
              <a:rPr lang="sl-SI" sz="2000" dirty="0"/>
              <a:t>will include among others:</a:t>
            </a:r>
            <a:endParaRPr lang="sr-Latn-RS" sz="2000" dirty="0"/>
          </a:p>
          <a:p>
            <a:pPr marL="137160" lvl="0" indent="0">
              <a:buNone/>
            </a:pPr>
            <a:r>
              <a:rPr lang="sr-Latn-RS" sz="2000" dirty="0" smtClean="0"/>
              <a:t>1) </a:t>
            </a:r>
            <a:r>
              <a:rPr lang="en-GB" sz="2000" dirty="0" smtClean="0"/>
              <a:t>Development </a:t>
            </a:r>
            <a:r>
              <a:rPr lang="en-GB" sz="2000" dirty="0"/>
              <a:t>of durable housing </a:t>
            </a:r>
            <a:r>
              <a:rPr lang="en-GB" sz="2000" dirty="0" smtClean="0"/>
              <a:t>solution</a:t>
            </a:r>
            <a:r>
              <a:rPr lang="sr-Latn-RS" sz="2000" dirty="0" smtClean="0"/>
              <a:t>s</a:t>
            </a:r>
            <a:r>
              <a:rPr lang="en-GB" sz="2000" dirty="0" smtClean="0"/>
              <a:t>;</a:t>
            </a:r>
            <a:endParaRPr lang="sr-Latn-RS" sz="2000" dirty="0"/>
          </a:p>
          <a:p>
            <a:pPr marL="137160" lvl="0" indent="0">
              <a:buNone/>
            </a:pPr>
            <a:r>
              <a:rPr lang="sr-Latn-RS" sz="2000" dirty="0" smtClean="0"/>
              <a:t>2) </a:t>
            </a:r>
            <a:r>
              <a:rPr lang="sl-SI" sz="2000" dirty="0" smtClean="0"/>
              <a:t>Improvement </a:t>
            </a:r>
            <a:r>
              <a:rPr lang="sl-SI" sz="2000" dirty="0"/>
              <a:t>of access in Roma settlements</a:t>
            </a:r>
            <a:r>
              <a:rPr lang="en-GB" sz="2000" dirty="0"/>
              <a:t>; </a:t>
            </a:r>
            <a:endParaRPr lang="sr-Latn-RS" sz="2000" dirty="0"/>
          </a:p>
          <a:p>
            <a:pPr marL="137160" lvl="0" indent="0">
              <a:buNone/>
            </a:pPr>
            <a:r>
              <a:rPr lang="sr-Latn-RS" sz="2000" dirty="0" smtClean="0"/>
              <a:t>3) </a:t>
            </a:r>
            <a:r>
              <a:rPr lang="en-GB" sz="2000" dirty="0" smtClean="0"/>
              <a:t>Development </a:t>
            </a:r>
            <a:r>
              <a:rPr lang="en-GB" sz="2000" dirty="0"/>
              <a:t>of physical infrastructure (water supply/sewage system/atmospheric system).</a:t>
            </a:r>
            <a:endParaRPr lang="sr-Latn-RS" sz="2000" dirty="0"/>
          </a:p>
          <a:p>
            <a:endParaRPr lang="sr-Latn-RS" sz="2000" dirty="0"/>
          </a:p>
        </p:txBody>
      </p:sp>
      <p:sp>
        <p:nvSpPr>
          <p:cNvPr id="4" name="Naslov 1"/>
          <p:cNvSpPr>
            <a:spLocks noGrp="1"/>
          </p:cNvSpPr>
          <p:nvPr>
            <p:ph type="title"/>
          </p:nvPr>
        </p:nvSpPr>
        <p:spPr>
          <a:xfrm>
            <a:off x="457200" y="274638"/>
            <a:ext cx="8229600" cy="1143000"/>
          </a:xfrm>
        </p:spPr>
        <p:txBody>
          <a:bodyPr>
            <a:normAutofit/>
          </a:bodyPr>
          <a:lstStyle/>
          <a:p>
            <a:r>
              <a:rPr lang="en-US" sz="3200" dirty="0" smtClean="0">
                <a:solidFill>
                  <a:schemeClr val="bg2">
                    <a:lumMod val="50000"/>
                  </a:schemeClr>
                </a:solidFill>
              </a:rPr>
              <a:t>Eligible actions</a:t>
            </a:r>
            <a:endParaRPr lang="sr-Latn-RS" sz="32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260648"/>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60731"/>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76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sz="3200" dirty="0">
                <a:solidFill>
                  <a:schemeClr val="bg2">
                    <a:lumMod val="50000"/>
                  </a:schemeClr>
                </a:solidFill>
              </a:rPr>
              <a:t>Ineligible types of action</a:t>
            </a:r>
            <a:endParaRPr lang="sr-Latn-CS" sz="3200" dirty="0">
              <a:solidFill>
                <a:schemeClr val="bg2">
                  <a:lumMod val="50000"/>
                </a:schemeClr>
              </a:solidFill>
            </a:endParaRPr>
          </a:p>
        </p:txBody>
      </p:sp>
      <p:sp>
        <p:nvSpPr>
          <p:cNvPr id="3" name="Čuvar mesta za sadržaj 2"/>
          <p:cNvSpPr>
            <a:spLocks noGrp="1"/>
          </p:cNvSpPr>
          <p:nvPr>
            <p:ph idx="1"/>
          </p:nvPr>
        </p:nvSpPr>
        <p:spPr/>
        <p:txBody>
          <a:bodyPr>
            <a:normAutofit fontScale="92500" lnSpcReduction="20000"/>
          </a:bodyPr>
          <a:lstStyle/>
          <a:p>
            <a:pPr lvl="0" algn="just"/>
            <a:r>
              <a:rPr lang="en-GB" sz="2400" dirty="0"/>
              <a:t>Actions concerned only or mainly with individual sponsorships for participation in workshops, seminars, conferences and congresses;</a:t>
            </a:r>
            <a:endParaRPr lang="sr-Latn-CS" sz="2400" dirty="0"/>
          </a:p>
          <a:p>
            <a:pPr lvl="0" algn="just"/>
            <a:r>
              <a:rPr lang="en-GB" sz="2400" dirty="0"/>
              <a:t>Actions concerned only or mainly with individual scholarships for studies or training courses;</a:t>
            </a:r>
            <a:endParaRPr lang="sr-Latn-CS" sz="2400" dirty="0"/>
          </a:p>
          <a:p>
            <a:pPr lvl="0" algn="just"/>
            <a:r>
              <a:rPr lang="en-GB" sz="2400" dirty="0"/>
              <a:t>Development of strategic documents;</a:t>
            </a:r>
            <a:endParaRPr lang="sr-Latn-CS" sz="2400" dirty="0"/>
          </a:p>
          <a:p>
            <a:pPr lvl="0" algn="just"/>
            <a:r>
              <a:rPr lang="en-GB" sz="2400" dirty="0"/>
              <a:t>Spatial planning documentation development;</a:t>
            </a:r>
            <a:endParaRPr lang="sr-Latn-CS" sz="2400" dirty="0"/>
          </a:p>
          <a:p>
            <a:pPr lvl="0" algn="just"/>
            <a:r>
              <a:rPr lang="en-GB" sz="2400" dirty="0"/>
              <a:t>Technical documentation development; </a:t>
            </a:r>
            <a:endParaRPr lang="sr-Latn-CS" sz="2400" dirty="0"/>
          </a:p>
          <a:p>
            <a:pPr lvl="0" algn="just"/>
            <a:r>
              <a:rPr lang="en-GB" sz="2400" dirty="0"/>
              <a:t>General information campaigns;</a:t>
            </a:r>
            <a:endParaRPr lang="sr-Latn-CS" sz="2400" dirty="0"/>
          </a:p>
          <a:p>
            <a:pPr lvl="0" algn="just"/>
            <a:r>
              <a:rPr lang="en-GB" sz="2400" dirty="0"/>
              <a:t>Infrastructure construction which is not in compliance with spatial planning and technical documentation;</a:t>
            </a:r>
            <a:endParaRPr lang="sr-Latn-CS" sz="2400" b="1" i="1" dirty="0"/>
          </a:p>
          <a:p>
            <a:pPr lvl="0" algn="just"/>
            <a:r>
              <a:rPr lang="en-GB" sz="2400" dirty="0"/>
              <a:t>Actions focusing on non-durable housing solutions for Roma families residing in informal settlements, such as purchase of metal containers.</a:t>
            </a:r>
            <a:endParaRPr lang="sr-Latn-CS" sz="2400" b="1" i="1" dirty="0"/>
          </a:p>
          <a:p>
            <a:endParaRPr lang="sr-Latn-C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188640"/>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13775"/>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838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3200" dirty="0" smtClean="0">
                <a:solidFill>
                  <a:schemeClr val="bg2">
                    <a:lumMod val="50000"/>
                  </a:schemeClr>
                </a:solidFill>
              </a:rPr>
              <a:t>Types of activities</a:t>
            </a:r>
            <a:endParaRPr lang="sr-Latn-RS" sz="3200" dirty="0">
              <a:solidFill>
                <a:schemeClr val="bg2">
                  <a:lumMod val="50000"/>
                </a:schemeClr>
              </a:solidFill>
            </a:endParaRPr>
          </a:p>
        </p:txBody>
      </p:sp>
      <p:sp>
        <p:nvSpPr>
          <p:cNvPr id="3" name="Čuvar mesta za sadržaj 2"/>
          <p:cNvSpPr>
            <a:spLocks noGrp="1"/>
          </p:cNvSpPr>
          <p:nvPr>
            <p:ph idx="1"/>
          </p:nvPr>
        </p:nvSpPr>
        <p:spPr>
          <a:xfrm>
            <a:off x="457200" y="1124744"/>
            <a:ext cx="8229600" cy="5184616"/>
          </a:xfrm>
        </p:spPr>
        <p:txBody>
          <a:bodyPr>
            <a:normAutofit/>
          </a:bodyPr>
          <a:lstStyle/>
          <a:p>
            <a:pPr lvl="0"/>
            <a:endParaRPr lang="en-GB" sz="2000" dirty="0" smtClean="0"/>
          </a:p>
          <a:p>
            <a:pPr lvl="0"/>
            <a:r>
              <a:rPr lang="en-GB" sz="2000" dirty="0" smtClean="0"/>
              <a:t>Construction </a:t>
            </a:r>
            <a:r>
              <a:rPr lang="en-GB" sz="2000" dirty="0"/>
              <a:t>of new buildings/houses for  housing </a:t>
            </a:r>
            <a:r>
              <a:rPr lang="sr-Latn-RS" sz="2000" dirty="0" smtClean="0"/>
              <a:t>of the </a:t>
            </a:r>
            <a:r>
              <a:rPr lang="en-US" sz="2000" dirty="0" smtClean="0"/>
              <a:t>Roma population;</a:t>
            </a:r>
            <a:endParaRPr lang="sr-Latn-RS" sz="2000" dirty="0"/>
          </a:p>
          <a:p>
            <a:pPr lvl="0"/>
            <a:r>
              <a:rPr lang="en-GB" sz="2000" dirty="0"/>
              <a:t>Substantial reconstruction of existing buildings/houses in Roma settlements; </a:t>
            </a:r>
            <a:endParaRPr lang="sr-Latn-RS" sz="2000" dirty="0"/>
          </a:p>
          <a:p>
            <a:pPr lvl="0"/>
            <a:r>
              <a:rPr lang="en-GB" sz="2000" dirty="0"/>
              <a:t>Small-scale works on reconstruction/adaptation (roof reparation, addition of toilet/bathroom etc.) of Roma family houses (only for houses with clear </a:t>
            </a:r>
            <a:r>
              <a:rPr lang="sl-SI" sz="2000" dirty="0"/>
              <a:t>proof of ownership)</a:t>
            </a:r>
            <a:r>
              <a:rPr lang="en-GB" sz="2000" dirty="0"/>
              <a:t> in </a:t>
            </a:r>
            <a:r>
              <a:rPr lang="en-GB" sz="2000" dirty="0" smtClean="0"/>
              <a:t>municipalities</a:t>
            </a:r>
            <a:r>
              <a:rPr lang="en-GB" sz="2000" dirty="0"/>
              <a:t>;  </a:t>
            </a:r>
            <a:endParaRPr lang="sr-Latn-RS" sz="2000" dirty="0"/>
          </a:p>
          <a:p>
            <a:pPr lvl="0"/>
            <a:r>
              <a:rPr lang="en-GB" sz="2000" dirty="0"/>
              <a:t>Purchase of equipment with direct link to actions proposed for infrastructure improvement;</a:t>
            </a:r>
            <a:endParaRPr lang="sr-Latn-RS" sz="2000" dirty="0"/>
          </a:p>
          <a:p>
            <a:pPr lvl="0"/>
            <a:r>
              <a:rPr lang="en-GB" sz="2000" dirty="0"/>
              <a:t>Construction/reconstruction of public buildings /culture centres or playgrounds with benefit for Roma settlements in the municipalities</a:t>
            </a:r>
            <a:r>
              <a:rPr lang="en-GB" sz="2000" dirty="0" smtClean="0"/>
              <a:t>;</a:t>
            </a:r>
          </a:p>
          <a:p>
            <a:r>
              <a:rPr lang="en-GB" sz="2000" dirty="0"/>
              <a:t>Road construction/improvements and/or streets paving in Roma settlements;</a:t>
            </a:r>
            <a:endParaRPr lang="sr-Latn-RS" sz="2000" dirty="0"/>
          </a:p>
          <a:p>
            <a:pPr lvl="0"/>
            <a:endParaRPr lang="sr-Latn-RS" sz="2000" dirty="0"/>
          </a:p>
          <a:p>
            <a:endParaRPr lang="sr-Latn-R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260648"/>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332656"/>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598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726810"/>
            <a:ext cx="8291264" cy="5654518"/>
          </a:xfrm>
        </p:spPr>
        <p:txBody>
          <a:bodyPr>
            <a:normAutofit fontScale="92500" lnSpcReduction="20000"/>
          </a:bodyPr>
          <a:lstStyle/>
          <a:p>
            <a:pPr lvl="0"/>
            <a:endParaRPr lang="en-GB" sz="2200" dirty="0" smtClean="0"/>
          </a:p>
          <a:p>
            <a:pPr lvl="0"/>
            <a:r>
              <a:rPr lang="en-GB" sz="2200" dirty="0" smtClean="0"/>
              <a:t>Construction/reconstruction/extension </a:t>
            </a:r>
            <a:r>
              <a:rPr lang="en-GB" sz="2200" dirty="0"/>
              <a:t>of water supply system in Roma settlements;</a:t>
            </a:r>
            <a:endParaRPr lang="sr-Latn-RS" sz="2200" dirty="0"/>
          </a:p>
          <a:p>
            <a:pPr lvl="0"/>
            <a:r>
              <a:rPr lang="en-GB" sz="2200" dirty="0"/>
              <a:t>Construction/reconstruction/extension of sewerage network in Roma settlements;</a:t>
            </a:r>
            <a:endParaRPr lang="sr-Latn-RS" sz="2200" dirty="0"/>
          </a:p>
          <a:p>
            <a:pPr lvl="0"/>
            <a:r>
              <a:rPr lang="en-GB" sz="2200" dirty="0"/>
              <a:t>Construction/reconstruction/extension of atmospheric drainage system in Roma settlements;</a:t>
            </a:r>
            <a:endParaRPr lang="sr-Latn-RS" sz="2200" dirty="0"/>
          </a:p>
          <a:p>
            <a:pPr lvl="0"/>
            <a:r>
              <a:rPr lang="en-GB" sz="2200" dirty="0"/>
              <a:t>Protection of Roma settlements from flooding (development of embankments and/or regulation of river beds and similar works);</a:t>
            </a:r>
            <a:endParaRPr lang="sr-Latn-RS" sz="2200" dirty="0"/>
          </a:p>
          <a:p>
            <a:pPr lvl="0"/>
            <a:r>
              <a:rPr lang="en-GB" sz="2200" dirty="0"/>
              <a:t>Provision of equipment for waste collection/recycling in Roma </a:t>
            </a:r>
            <a:r>
              <a:rPr lang="en-GB" sz="2200" dirty="0" smtClean="0"/>
              <a:t>settlements;</a:t>
            </a:r>
          </a:p>
          <a:p>
            <a:pPr lvl="0"/>
            <a:r>
              <a:rPr lang="en-GB" sz="2200" dirty="0"/>
              <a:t>Construction supervision</a:t>
            </a:r>
            <a:r>
              <a:rPr lang="en-GB" sz="2200" dirty="0" smtClean="0"/>
              <a:t>;</a:t>
            </a:r>
          </a:p>
          <a:p>
            <a:r>
              <a:rPr lang="en-GB" sz="2200" dirty="0"/>
              <a:t>Accompanying measures targeting local host communities and related to the proposed infrastructure project (tenancy agreements for Roma families, including housing rules developed</a:t>
            </a:r>
            <a:r>
              <a:rPr lang="en-GB" sz="2200" dirty="0" smtClean="0"/>
              <a:t>).</a:t>
            </a:r>
          </a:p>
          <a:p>
            <a:endParaRPr lang="sr-Latn-CS" sz="2000" dirty="0"/>
          </a:p>
          <a:p>
            <a:pPr marL="137160" indent="0">
              <a:buNone/>
            </a:pPr>
            <a:r>
              <a:rPr lang="sr-Latn-RS" sz="1700" u="sng" dirty="0" smtClean="0"/>
              <a:t>Notice:</a:t>
            </a:r>
          </a:p>
          <a:p>
            <a:pPr marL="137160" indent="0">
              <a:buNone/>
            </a:pPr>
            <a:r>
              <a:rPr lang="en-GB" sz="1700" dirty="0" smtClean="0"/>
              <a:t>Construction</a:t>
            </a:r>
            <a:r>
              <a:rPr lang="en-GB" sz="1700" dirty="0"/>
              <a:t>, renewal, or expansion must comply with applicable national and local government laws and be consistent with planning practices and guidelines of the Republic of Serbia. </a:t>
            </a:r>
            <a:endParaRPr lang="sr-Latn-RS" sz="1700" dirty="0"/>
          </a:p>
          <a:p>
            <a:pPr marL="137160" indent="0">
              <a:buNone/>
            </a:pPr>
            <a:endParaRPr lang="sr-Latn-R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25135"/>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8366"/>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0253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fontScale="85000" lnSpcReduction="20000"/>
          </a:bodyPr>
          <a:lstStyle/>
          <a:p>
            <a:pPr lvl="0"/>
            <a:r>
              <a:rPr lang="sr-Latn-RS" sz="2200" dirty="0" smtClean="0"/>
              <a:t>Nr.of h</a:t>
            </a:r>
            <a:r>
              <a:rPr lang="en-GB" sz="2200" dirty="0" err="1" smtClean="0"/>
              <a:t>ouses</a:t>
            </a:r>
            <a:r>
              <a:rPr lang="en-GB" sz="2200" dirty="0" smtClean="0"/>
              <a:t> </a:t>
            </a:r>
            <a:r>
              <a:rPr lang="en-US" sz="2200" dirty="0" smtClean="0"/>
              <a:t>constructed/reconstructed </a:t>
            </a:r>
            <a:r>
              <a:rPr lang="en-US" sz="2200" dirty="0"/>
              <a:t>for Roma </a:t>
            </a:r>
            <a:r>
              <a:rPr lang="en-US" sz="2200" dirty="0" smtClean="0"/>
              <a:t>population</a:t>
            </a:r>
            <a:r>
              <a:rPr lang="sr-Cyrl-RS" sz="2200" dirty="0" smtClean="0"/>
              <a:t>;</a:t>
            </a:r>
            <a:endParaRPr lang="sr-Latn-RS" sz="2200" dirty="0"/>
          </a:p>
          <a:p>
            <a:pPr lvl="0"/>
            <a:r>
              <a:rPr lang="sr-Latn-RS" sz="2200" dirty="0" smtClean="0"/>
              <a:t>Nr. of </a:t>
            </a:r>
            <a:r>
              <a:rPr lang="en-US" sz="2200" dirty="0" smtClean="0"/>
              <a:t>Roma </a:t>
            </a:r>
            <a:r>
              <a:rPr lang="en-US" sz="2200" dirty="0"/>
              <a:t>houses </a:t>
            </a:r>
            <a:r>
              <a:rPr lang="en-GB" sz="2200" dirty="0" smtClean="0"/>
              <a:t>improved</a:t>
            </a:r>
            <a:r>
              <a:rPr lang="sr-Latn-RS" sz="2200" dirty="0" smtClean="0"/>
              <a:t> </a:t>
            </a:r>
            <a:r>
              <a:rPr lang="en-US" sz="2200" dirty="0" smtClean="0"/>
              <a:t>by </a:t>
            </a:r>
            <a:r>
              <a:rPr lang="en-GB" sz="2200" dirty="0"/>
              <a:t>small-scale works on reconstruction/adaptation;</a:t>
            </a:r>
            <a:endParaRPr lang="sr-Latn-RS" sz="2200" dirty="0"/>
          </a:p>
          <a:p>
            <a:pPr lvl="0"/>
            <a:r>
              <a:rPr lang="en-GB" sz="2200" dirty="0" err="1" smtClean="0"/>
              <a:t>Nr</a:t>
            </a:r>
            <a:r>
              <a:rPr lang="en-GB" sz="2200" dirty="0" smtClean="0"/>
              <a:t>. </a:t>
            </a:r>
            <a:r>
              <a:rPr lang="en-GB" sz="2200" dirty="0"/>
              <a:t>of </a:t>
            </a:r>
            <a:r>
              <a:rPr lang="sr-Latn-RS" sz="2200" dirty="0" smtClean="0"/>
              <a:t>c</a:t>
            </a:r>
            <a:r>
              <a:rPr lang="en-GB" sz="2200" dirty="0" err="1" smtClean="0"/>
              <a:t>onstructed</a:t>
            </a:r>
            <a:r>
              <a:rPr lang="en-GB" sz="2200" dirty="0" smtClean="0"/>
              <a:t>/reconstructed </a:t>
            </a:r>
            <a:r>
              <a:rPr lang="en-GB" sz="2200" dirty="0"/>
              <a:t>public buildings/culture centres or playgrounds with benefit for Roma settlements;</a:t>
            </a:r>
            <a:endParaRPr lang="sr-Latn-RS" sz="2200" dirty="0"/>
          </a:p>
          <a:p>
            <a:pPr lvl="0"/>
            <a:r>
              <a:rPr lang="sr-Latn-RS" sz="2200" dirty="0" smtClean="0"/>
              <a:t>Km of </a:t>
            </a:r>
            <a:r>
              <a:rPr lang="en-GB" sz="2200" dirty="0" smtClean="0"/>
              <a:t>roads</a:t>
            </a:r>
            <a:r>
              <a:rPr lang="sr-Latn-RS" sz="2200" dirty="0" smtClean="0"/>
              <a:t> c</a:t>
            </a:r>
            <a:r>
              <a:rPr lang="en-GB" sz="2200" dirty="0" err="1" smtClean="0"/>
              <a:t>onstructed</a:t>
            </a:r>
            <a:r>
              <a:rPr lang="en-GB" sz="2200" dirty="0" smtClean="0"/>
              <a:t>/improved </a:t>
            </a:r>
            <a:r>
              <a:rPr lang="en-GB" sz="2200" dirty="0"/>
              <a:t>and/or streets paved in Roma settlements;</a:t>
            </a:r>
            <a:endParaRPr lang="sr-Latn-RS" sz="2200" dirty="0"/>
          </a:p>
          <a:p>
            <a:pPr lvl="0"/>
            <a:r>
              <a:rPr lang="en-GB" sz="2200" dirty="0" smtClean="0"/>
              <a:t>Km </a:t>
            </a:r>
            <a:r>
              <a:rPr lang="en-GB" sz="2200" dirty="0"/>
              <a:t>of </a:t>
            </a:r>
            <a:r>
              <a:rPr lang="sr-Latn-RS" sz="2200" dirty="0"/>
              <a:t>c</a:t>
            </a:r>
            <a:r>
              <a:rPr lang="en-GB" sz="2200" dirty="0" err="1" smtClean="0"/>
              <a:t>onstructed</a:t>
            </a:r>
            <a:r>
              <a:rPr lang="en-US" sz="2200" dirty="0" smtClean="0"/>
              <a:t>/reconstructed </a:t>
            </a:r>
            <a:r>
              <a:rPr lang="en-US" sz="2200" dirty="0"/>
              <a:t>water supply system;</a:t>
            </a:r>
            <a:endParaRPr lang="sr-Latn-RS" sz="2200" dirty="0"/>
          </a:p>
          <a:p>
            <a:pPr lvl="0"/>
            <a:r>
              <a:rPr lang="sr-Latn-RS" sz="2200" dirty="0" smtClean="0"/>
              <a:t>Nr.of </a:t>
            </a:r>
            <a:r>
              <a:rPr lang="sr-Latn-RS" sz="2200" dirty="0"/>
              <a:t>n</a:t>
            </a:r>
            <a:r>
              <a:rPr lang="en-GB" sz="2200" dirty="0" err="1" smtClean="0"/>
              <a:t>ew</a:t>
            </a:r>
            <a:r>
              <a:rPr lang="en-US" sz="2200" dirty="0" smtClean="0"/>
              <a:t> </a:t>
            </a:r>
            <a:r>
              <a:rPr lang="en-US" sz="2200" dirty="0"/>
              <a:t>users of water supply in Roma settlements;</a:t>
            </a:r>
            <a:endParaRPr lang="sr-Latn-RS" sz="2200" dirty="0"/>
          </a:p>
          <a:p>
            <a:pPr lvl="0"/>
            <a:r>
              <a:rPr lang="sr-Latn-RS" sz="2200" dirty="0" smtClean="0"/>
              <a:t>Km of </a:t>
            </a:r>
            <a:r>
              <a:rPr lang="sr-Latn-RS" sz="2200" dirty="0"/>
              <a:t>c</a:t>
            </a:r>
            <a:r>
              <a:rPr lang="en-GB" sz="2200" dirty="0" err="1" smtClean="0"/>
              <a:t>onstructed</a:t>
            </a:r>
            <a:r>
              <a:rPr lang="en-US" sz="2200" dirty="0" smtClean="0"/>
              <a:t>/reconstructed </a:t>
            </a:r>
            <a:r>
              <a:rPr lang="en-US" sz="2200" dirty="0"/>
              <a:t>sewage system;</a:t>
            </a:r>
            <a:endParaRPr lang="sr-Latn-RS" sz="2200" dirty="0"/>
          </a:p>
          <a:p>
            <a:pPr lvl="0"/>
            <a:r>
              <a:rPr lang="sr-Latn-RS" sz="2200" dirty="0" smtClean="0"/>
              <a:t>Nr. of </a:t>
            </a:r>
            <a:r>
              <a:rPr lang="sr-Latn-RS" sz="2200" dirty="0"/>
              <a:t>n</a:t>
            </a:r>
            <a:r>
              <a:rPr lang="en-GB" sz="2200" dirty="0" err="1" smtClean="0"/>
              <a:t>ew</a:t>
            </a:r>
            <a:r>
              <a:rPr lang="en-US" sz="2200" dirty="0" smtClean="0"/>
              <a:t> </a:t>
            </a:r>
            <a:r>
              <a:rPr lang="en-US" sz="2200" dirty="0"/>
              <a:t>users of sewage system in Roma settlements;</a:t>
            </a:r>
            <a:endParaRPr lang="sr-Latn-RS" sz="2200" dirty="0"/>
          </a:p>
          <a:p>
            <a:pPr lvl="0"/>
            <a:r>
              <a:rPr lang="sr-Latn-RS" sz="2200" dirty="0" smtClean="0"/>
              <a:t>Km of </a:t>
            </a:r>
            <a:r>
              <a:rPr lang="sr-Latn-RS" sz="2200" dirty="0"/>
              <a:t>c</a:t>
            </a:r>
            <a:r>
              <a:rPr lang="en-GB" sz="2200" dirty="0" err="1" smtClean="0"/>
              <a:t>onstructed</a:t>
            </a:r>
            <a:r>
              <a:rPr lang="en-US" sz="2200" dirty="0" smtClean="0"/>
              <a:t>/reconstructed </a:t>
            </a:r>
            <a:r>
              <a:rPr lang="en-US" sz="2200" dirty="0"/>
              <a:t>atmospheric drainage system in Roma settlements;</a:t>
            </a:r>
            <a:endParaRPr lang="sr-Latn-RS" sz="2200" dirty="0"/>
          </a:p>
          <a:p>
            <a:pPr lvl="0"/>
            <a:r>
              <a:rPr lang="sr-Latn-RS" sz="2200" dirty="0" smtClean="0"/>
              <a:t>Km of </a:t>
            </a:r>
            <a:r>
              <a:rPr lang="sr-Latn-RS" sz="2200" dirty="0"/>
              <a:t>c</a:t>
            </a:r>
            <a:r>
              <a:rPr lang="en-GB" sz="2200" dirty="0" err="1" smtClean="0"/>
              <a:t>onstructed</a:t>
            </a:r>
            <a:r>
              <a:rPr lang="en-GB" sz="2200" dirty="0" smtClean="0"/>
              <a:t>/reconstructed</a:t>
            </a:r>
            <a:r>
              <a:rPr lang="sr-Latn-RS" sz="2200" dirty="0" smtClean="0"/>
              <a:t> </a:t>
            </a:r>
            <a:r>
              <a:rPr lang="en-GB" sz="2200" dirty="0" smtClean="0"/>
              <a:t>embankments;</a:t>
            </a:r>
            <a:endParaRPr lang="sr-Latn-RS" sz="2200" dirty="0"/>
          </a:p>
          <a:p>
            <a:pPr lvl="0"/>
            <a:r>
              <a:rPr lang="sr-Latn-RS" sz="2200" dirty="0" smtClean="0"/>
              <a:t>Nr.of </a:t>
            </a:r>
            <a:r>
              <a:rPr lang="en-GB" sz="2200" dirty="0" smtClean="0"/>
              <a:t>Roma </a:t>
            </a:r>
            <a:r>
              <a:rPr lang="en-GB" sz="2200" dirty="0"/>
              <a:t>population protected from flooding;</a:t>
            </a:r>
            <a:endParaRPr lang="sr-Latn-RS" sz="2200" dirty="0"/>
          </a:p>
          <a:p>
            <a:pPr lvl="0"/>
            <a:r>
              <a:rPr lang="sr-Latn-RS" sz="2200" dirty="0" smtClean="0"/>
              <a:t>Nr. </a:t>
            </a:r>
            <a:r>
              <a:rPr lang="sr-Latn-RS" sz="2200" dirty="0"/>
              <a:t>o</a:t>
            </a:r>
            <a:r>
              <a:rPr lang="sr-Latn-RS" sz="2200" dirty="0" smtClean="0"/>
              <a:t>f </a:t>
            </a:r>
            <a:r>
              <a:rPr lang="sr-Latn-RS" sz="2200" dirty="0"/>
              <a:t>e</a:t>
            </a:r>
            <a:r>
              <a:rPr lang="en-GB" sz="2200" dirty="0" err="1" smtClean="0"/>
              <a:t>xecuted</a:t>
            </a:r>
            <a:r>
              <a:rPr lang="sr-Latn-RS" sz="2200" dirty="0" smtClean="0"/>
              <a:t> </a:t>
            </a:r>
            <a:r>
              <a:rPr lang="en-GB" sz="2200" dirty="0" smtClean="0"/>
              <a:t>construction</a:t>
            </a:r>
            <a:r>
              <a:rPr lang="sr-Latn-RS" sz="2200" dirty="0" smtClean="0"/>
              <a:t> </a:t>
            </a:r>
            <a:r>
              <a:rPr lang="en-GB" sz="2200" dirty="0" smtClean="0"/>
              <a:t>supervision</a:t>
            </a:r>
            <a:r>
              <a:rPr lang="sr-Latn-RS" sz="2200" dirty="0" smtClean="0"/>
              <a:t> </a:t>
            </a:r>
            <a:r>
              <a:rPr lang="en-GB" sz="2200" dirty="0" smtClean="0"/>
              <a:t>contracts;</a:t>
            </a:r>
            <a:endParaRPr lang="sr-Latn-RS" sz="2200" dirty="0"/>
          </a:p>
          <a:p>
            <a:pPr lvl="0"/>
            <a:r>
              <a:rPr lang="sr-Latn-RS" sz="2200" dirty="0" smtClean="0"/>
              <a:t>Nr. of </a:t>
            </a:r>
            <a:r>
              <a:rPr lang="sr-Latn-RS" sz="2200" dirty="0"/>
              <a:t>d</a:t>
            </a:r>
            <a:r>
              <a:rPr lang="en-GB" sz="2200" dirty="0" err="1" smtClean="0"/>
              <a:t>eveloped</a:t>
            </a:r>
            <a:r>
              <a:rPr lang="en-GB" sz="2200" dirty="0" smtClean="0"/>
              <a:t> tenancy </a:t>
            </a:r>
            <a:r>
              <a:rPr lang="en-GB" sz="2200" dirty="0"/>
              <a:t>agreements for Roma </a:t>
            </a:r>
            <a:r>
              <a:rPr lang="en-GB" sz="2200" dirty="0" smtClean="0"/>
              <a:t>families.</a:t>
            </a:r>
            <a:endParaRPr lang="sr-Latn-RS" sz="2200" dirty="0"/>
          </a:p>
          <a:p>
            <a:pPr marL="137160" indent="0">
              <a:buNone/>
            </a:pPr>
            <a:endParaRPr lang="sr-Latn-RS" sz="2000" dirty="0"/>
          </a:p>
        </p:txBody>
      </p:sp>
      <p:sp>
        <p:nvSpPr>
          <p:cNvPr id="4" name="Naslov 1"/>
          <p:cNvSpPr>
            <a:spLocks noGrp="1"/>
          </p:cNvSpPr>
          <p:nvPr>
            <p:ph type="title"/>
          </p:nvPr>
        </p:nvSpPr>
        <p:spPr>
          <a:xfrm>
            <a:off x="457200" y="274638"/>
            <a:ext cx="8229600" cy="1143000"/>
          </a:xfrm>
        </p:spPr>
        <p:txBody>
          <a:bodyPr>
            <a:noAutofit/>
          </a:bodyPr>
          <a:lstStyle/>
          <a:p>
            <a:r>
              <a:rPr lang="sr-Latn-RS" sz="3600" dirty="0" smtClean="0">
                <a:solidFill>
                  <a:srgbClr val="69676D">
                    <a:lumMod val="50000"/>
                  </a:srgbClr>
                </a:solidFill>
              </a:rPr>
              <a:t>Indicators</a:t>
            </a:r>
            <a:endParaRPr lang="sr-Latn-CS" sz="3600"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193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395536" y="1412776"/>
            <a:ext cx="8291264" cy="4896584"/>
          </a:xfrm>
        </p:spPr>
        <p:txBody>
          <a:bodyPr>
            <a:normAutofit/>
          </a:bodyPr>
          <a:lstStyle/>
          <a:p>
            <a:pPr marL="137160" indent="0" algn="just">
              <a:buNone/>
            </a:pPr>
            <a:r>
              <a:rPr lang="en-US" sz="1700" dirty="0" smtClean="0"/>
              <a:t>Overall </a:t>
            </a:r>
            <a:r>
              <a:rPr lang="en-US" sz="1700" dirty="0"/>
              <a:t>indicative amount made available under this Call for Proposals is EUR 9.500.000. </a:t>
            </a:r>
          </a:p>
          <a:p>
            <a:pPr marL="137160" indent="0" algn="just">
              <a:buNone/>
            </a:pPr>
            <a:endParaRPr lang="en-US" sz="1700" dirty="0"/>
          </a:p>
          <a:p>
            <a:pPr marL="137160" indent="0" algn="just">
              <a:buNone/>
            </a:pPr>
            <a:r>
              <a:rPr lang="en-US" sz="1700" b="1" dirty="0"/>
              <a:t>SIZE OF GRANTS</a:t>
            </a:r>
          </a:p>
          <a:p>
            <a:pPr marL="137160" indent="0" algn="just">
              <a:buNone/>
            </a:pPr>
            <a:r>
              <a:rPr lang="en-US" sz="1700" dirty="0"/>
              <a:t>Any grant requested under this Call for Proposals must fall between the following minimum and maximum amounts:</a:t>
            </a:r>
          </a:p>
          <a:p>
            <a:pPr marL="137160" indent="0" algn="just">
              <a:buNone/>
            </a:pPr>
            <a:r>
              <a:rPr lang="en-US" sz="1700" dirty="0"/>
              <a:t>•	minimum amount: EUR 100.000</a:t>
            </a:r>
          </a:p>
          <a:p>
            <a:pPr marL="137160" indent="0" algn="just">
              <a:buNone/>
            </a:pPr>
            <a:r>
              <a:rPr lang="en-US" sz="1700" dirty="0"/>
              <a:t>•	maximum amount: EUR 1.000.000</a:t>
            </a:r>
          </a:p>
          <a:p>
            <a:pPr marL="137160" indent="0" algn="just">
              <a:buNone/>
            </a:pPr>
            <a:endParaRPr lang="en-US" sz="1700" dirty="0"/>
          </a:p>
          <a:p>
            <a:pPr marL="137160" indent="0" algn="just">
              <a:buNone/>
            </a:pPr>
            <a:r>
              <a:rPr lang="en-US" sz="1700" dirty="0"/>
              <a:t>Any grant requested under this call for proposals must fall between the following minimum and maximum percentages of total eligible costs of the action:</a:t>
            </a:r>
          </a:p>
          <a:p>
            <a:pPr marL="137160" indent="0" algn="just">
              <a:buNone/>
            </a:pPr>
            <a:r>
              <a:rPr lang="en-US" sz="1700" dirty="0"/>
              <a:t>•	Minimum percentage: 51 % of the total eligible costs of the action</a:t>
            </a:r>
          </a:p>
          <a:p>
            <a:pPr marL="137160" indent="0" algn="just">
              <a:buNone/>
            </a:pPr>
            <a:r>
              <a:rPr lang="en-US" sz="1700" dirty="0"/>
              <a:t>•	Maximum percentage: 85 % of the total eligible costs of the action </a:t>
            </a:r>
            <a:endParaRPr lang="en-US" sz="1700" dirty="0" smtClean="0"/>
          </a:p>
          <a:p>
            <a:pPr marL="137160" indent="0" algn="just">
              <a:buNone/>
            </a:pPr>
            <a:r>
              <a:rPr lang="en-US" sz="1700" dirty="0" smtClean="0"/>
              <a:t>TOTAL ELIGIBLE COSTS</a:t>
            </a:r>
            <a:r>
              <a:rPr lang="sr-Latn-RS" sz="1700" dirty="0" smtClean="0"/>
              <a:t>: </a:t>
            </a:r>
            <a:r>
              <a:rPr lang="en-US" sz="1700" dirty="0" smtClean="0"/>
              <a:t>Project size </a:t>
            </a:r>
            <a:r>
              <a:rPr lang="sr-Latn-RS" sz="1700" dirty="0" smtClean="0"/>
              <a:t>(100%)=grant (85%)+own co-financing (15%)</a:t>
            </a:r>
            <a:endParaRPr lang="en-US" sz="1700" dirty="0" smtClean="0"/>
          </a:p>
          <a:p>
            <a:pPr marL="137160" indent="0" algn="just">
              <a:buNone/>
            </a:pPr>
            <a:endParaRPr lang="en-US" sz="1700" dirty="0"/>
          </a:p>
          <a:p>
            <a:pPr marL="137160" indent="0" algn="just">
              <a:buNone/>
            </a:pPr>
            <a:endParaRPr lang="en-US" sz="2000" b="1" dirty="0" smtClean="0"/>
          </a:p>
          <a:p>
            <a:pPr marL="137160" indent="0" algn="just">
              <a:buNone/>
            </a:pPr>
            <a:endParaRPr lang="en-US" sz="2000" b="1" dirty="0" smtClean="0"/>
          </a:p>
          <a:p>
            <a:pPr marL="137160" indent="0">
              <a:buNone/>
            </a:pPr>
            <a:endParaRPr lang="sr-Latn-RS" sz="2000" dirty="0"/>
          </a:p>
        </p:txBody>
      </p:sp>
      <p:sp>
        <p:nvSpPr>
          <p:cNvPr id="4" name="Naslov 1"/>
          <p:cNvSpPr>
            <a:spLocks noGrp="1"/>
          </p:cNvSpPr>
          <p:nvPr>
            <p:ph type="title"/>
          </p:nvPr>
        </p:nvSpPr>
        <p:spPr>
          <a:xfrm>
            <a:off x="457200" y="274638"/>
            <a:ext cx="8229600" cy="1143000"/>
          </a:xfrm>
        </p:spPr>
        <p:txBody>
          <a:bodyPr>
            <a:noAutofit/>
          </a:bodyPr>
          <a:lstStyle/>
          <a:p>
            <a:r>
              <a:rPr lang="en-US" sz="3600" dirty="0" smtClean="0">
                <a:solidFill>
                  <a:schemeClr val="bg1"/>
                </a:solidFill>
              </a:rPr>
              <a:t>Financial </a:t>
            </a:r>
            <a:r>
              <a:rPr lang="sr-Latn-CS" sz="3600" dirty="0" smtClean="0">
                <a:solidFill>
                  <a:schemeClr val="bg1"/>
                </a:solidFill>
              </a:rPr>
              <a:t>C</a:t>
            </a:r>
            <a:r>
              <a:rPr lang="en-US" sz="3600" dirty="0" err="1" smtClean="0">
                <a:solidFill>
                  <a:schemeClr val="bg1"/>
                </a:solidFill>
              </a:rPr>
              <a:t>riteria</a:t>
            </a:r>
            <a:endParaRPr lang="sr-Latn-CS" sz="3600" dirty="0">
              <a:solidFill>
                <a:schemeClr val="bg1"/>
              </a:solidFill>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121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6461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348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Kancelarij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asnoća">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ema">
  <a:themeElements>
    <a:clrScheme name="Kancelarij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TM01859865[[fn=Ispravno stanje]]</Template>
  <TotalTime>691</TotalTime>
  <Words>1709</Words>
  <Application>Microsoft Office PowerPoint</Application>
  <PresentationFormat>On-screen Show (4:3)</PresentationFormat>
  <Paragraphs>186</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Book Antiqua</vt:lpstr>
      <vt:lpstr>Calibri</vt:lpstr>
      <vt:lpstr>Lucida Sans</vt:lpstr>
      <vt:lpstr>Times New Roman</vt:lpstr>
      <vt:lpstr>Wingdings</vt:lpstr>
      <vt:lpstr>Wingdings 2</vt:lpstr>
      <vt:lpstr>Wingdings 3</vt:lpstr>
      <vt:lpstr>Vrh</vt:lpstr>
      <vt:lpstr>Durable housing solutions and physical infrastructure improvements in Roma settlements</vt:lpstr>
      <vt:lpstr>Global objective</vt:lpstr>
      <vt:lpstr>Specific objective </vt:lpstr>
      <vt:lpstr>Eligible actions</vt:lpstr>
      <vt:lpstr>Ineligible types of action</vt:lpstr>
      <vt:lpstr>Types of activities</vt:lpstr>
      <vt:lpstr>PowerPoint Presentation</vt:lpstr>
      <vt:lpstr>Indicators</vt:lpstr>
      <vt:lpstr>Financial Criteria</vt:lpstr>
      <vt:lpstr>Eligibility Criteria/Actors</vt:lpstr>
      <vt:lpstr>Eligibility Criteria/Applicants</vt:lpstr>
      <vt:lpstr>Eligibility Criteria/Co-applicants</vt:lpstr>
      <vt:lpstr>Eligibility Criteria</vt:lpstr>
      <vt:lpstr> Number of applications and grants per applicants/affiliated entities </vt:lpstr>
      <vt:lpstr>Eligibility of costs</vt:lpstr>
      <vt:lpstr>Eligibility of costs</vt:lpstr>
      <vt:lpstr>How to apply</vt:lpstr>
      <vt:lpstr>How to apply</vt:lpstr>
      <vt:lpstr>How to apply</vt:lpstr>
      <vt:lpstr>Other supporting documents required</vt:lpstr>
      <vt:lpstr>Other supporting documents required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Durable housing solutions and physical infrastructure improvements in Roma settlements</dc:title>
  <dc:creator>PC</dc:creator>
  <cp:lastModifiedBy>CFCU</cp:lastModifiedBy>
  <cp:revision>84</cp:revision>
  <dcterms:created xsi:type="dcterms:W3CDTF">2016-06-27T06:37:02Z</dcterms:created>
  <dcterms:modified xsi:type="dcterms:W3CDTF">2016-07-12T10:02:53Z</dcterms:modified>
</cp:coreProperties>
</file>